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32918400" cy="43891200"/>
  <p:notesSz cx="6858000" cy="9144000"/>
  <p:embeddedFontLst>
    <p:embeddedFont>
      <p:font typeface="Calibri" panose="020F0502020204030204" pitchFamily="34" charset="0"/>
      <p:regular r:id="rId9"/>
      <p:bold r:id="rId10"/>
      <p:italic r:id="rId11"/>
      <p:boldItalic r:id="rId12"/>
    </p:embeddedFont>
    <p:embeddedFont>
      <p:font typeface="Cambria Math" panose="02040503050406030204" pitchFamily="18" charset="0"/>
      <p:regular r:id="rId13"/>
    </p:embeddedFont>
    <p:embeddedFont>
      <p:font typeface="Encode Sans" pitchFamily="2" charset="77"/>
      <p:regular r:id="rId14"/>
      <p:bold r:id="rId15"/>
    </p:embeddedFont>
    <p:embeddedFont>
      <p:font typeface="Open Sans" panose="020B0606030504020204" pitchFamily="34" charset="0"/>
      <p:regular r:id="rId16"/>
      <p:bold r:id="rId17"/>
      <p:italic r:id="rId18"/>
      <p:boldItalic r:id="rId19"/>
    </p:embeddedFont>
    <p:embeddedFont>
      <p:font typeface="Quattrocento Sans" panose="020B0502050000020003"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08">
          <p15:clr>
            <a:srgbClr val="FBAE40"/>
          </p15:clr>
        </p15:guide>
        <p15:guide id="2" pos="3072">
          <p15:clr>
            <a:srgbClr val="FBAE40"/>
          </p15:clr>
        </p15:guide>
        <p15:guide id="3" pos="528">
          <p15:clr>
            <a:srgbClr val="FBAE40"/>
          </p15:clr>
        </p15:guide>
        <p15:guide id="4" pos="17160">
          <p15:clr>
            <a:srgbClr val="FBAE40"/>
          </p15:clr>
        </p15:guide>
        <p15:guide id="5" orient="horz" pos="912">
          <p15:clr>
            <a:srgbClr val="FBAE40"/>
          </p15:clr>
        </p15:guide>
        <p15:guide id="6" orient="horz" pos="3960">
          <p15:clr>
            <a:srgbClr val="C35EA4"/>
          </p15:clr>
        </p15:guide>
        <p15:guide id="7" orient="horz" pos="4224">
          <p15:clr>
            <a:srgbClr val="C35EA4"/>
          </p15:clr>
        </p15:guide>
        <p15:guide id="8" orient="horz" pos="1272">
          <p15:clr>
            <a:srgbClr val="F26B43"/>
          </p15:clr>
        </p15:guide>
        <p15:guide id="9" orient="horz" pos="2448">
          <p15:clr>
            <a:srgbClr val="F26B43"/>
          </p15:clr>
        </p15:guide>
        <p15:guide id="10" pos="20040">
          <p15:clr>
            <a:srgbClr val="FBAE40"/>
          </p15:clr>
        </p15:guide>
        <p15:guide id="11" orient="horz" pos="5232">
          <p15:clr>
            <a:srgbClr val="FBAE40"/>
          </p15:clr>
        </p15:guide>
        <p15:guide id="12" orient="horz" pos="24480">
          <p15:clr>
            <a:srgbClr val="FBAE4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iePeozuuedMpV/rcnNqwMUIWcX5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4"/>
    <p:restoredTop sz="94694"/>
  </p:normalViewPr>
  <p:slideViewPr>
    <p:cSldViewPr snapToGrid="0">
      <p:cViewPr>
        <p:scale>
          <a:sx n="45" d="100"/>
          <a:sy n="45" d="100"/>
        </p:scale>
        <p:origin x="768" y="144"/>
      </p:cViewPr>
      <p:guideLst>
        <p:guide orient="horz" pos="2808"/>
        <p:guide pos="3072"/>
        <p:guide pos="528"/>
        <p:guide pos="17160"/>
        <p:guide orient="horz" pos="912"/>
        <p:guide orient="horz" pos="3960"/>
        <p:guide orient="horz" pos="4224"/>
        <p:guide orient="horz" pos="1272"/>
        <p:guide orient="horz" pos="2448"/>
        <p:guide pos="20040"/>
        <p:guide orient="horz" pos="5232"/>
        <p:guide orient="horz" pos="244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tableStyles" Target="tableStyle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4838"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g24361600e24_1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 name="Google Shape;32;g24361600e24_1_0: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g24361600e24_1_7: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 name="Google Shape;39;g24361600e24_1_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Vertical Example</a:t>
            </a:r>
            <a:endParaRPr/>
          </a:p>
        </p:txBody>
      </p:sp>
      <p:sp>
        <p:nvSpPr>
          <p:cNvPr id="40" name="Google Shape;40;g24361600e24_1_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4361600e24_1_41: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 name="Google Shape;75;g24361600e24_1_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Vertical Example</a:t>
            </a:r>
            <a:endParaRPr/>
          </a:p>
        </p:txBody>
      </p:sp>
      <p:sp>
        <p:nvSpPr>
          <p:cNvPr id="76" name="Google Shape;76;g24361600e24_1_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4361600e24_1_75: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24361600e24_1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Vertical Example</a:t>
            </a:r>
            <a:endParaRPr dirty="0"/>
          </a:p>
        </p:txBody>
      </p:sp>
      <p:sp>
        <p:nvSpPr>
          <p:cNvPr id="112" name="Google Shape;112;g24361600e24_1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361600e24_1_82: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24361600e24_1_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Vertical Example</a:t>
            </a:r>
            <a:endParaRPr dirty="0"/>
          </a:p>
        </p:txBody>
      </p:sp>
      <p:sp>
        <p:nvSpPr>
          <p:cNvPr id="121" name="Google Shape;121;g24361600e24_1_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361600e24_1_82: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24361600e24_1_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Vertical Example</a:t>
            </a:r>
            <a:endParaRPr dirty="0"/>
          </a:p>
        </p:txBody>
      </p:sp>
      <p:sp>
        <p:nvSpPr>
          <p:cNvPr id="121" name="Google Shape;121;g24361600e24_1_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3475229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5"/>
        <p:cNvGrpSpPr/>
        <p:nvPr/>
      </p:nvGrpSpPr>
      <p:grpSpPr>
        <a:xfrm>
          <a:off x="0" y="0"/>
          <a:ext cx="0" cy="0"/>
          <a:chOff x="0" y="0"/>
          <a:chExt cx="0" cy="0"/>
        </a:xfrm>
      </p:grpSpPr>
      <p:sp>
        <p:nvSpPr>
          <p:cNvPr id="16" name="Google Shape;16;p6"/>
          <p:cNvSpPr/>
          <p:nvPr/>
        </p:nvSpPr>
        <p:spPr>
          <a:xfrm>
            <a:off x="0" y="0"/>
            <a:ext cx="32918400" cy="5779680"/>
          </a:xfrm>
          <a:prstGeom prst="rect">
            <a:avLst/>
          </a:prstGeom>
          <a:solidFill>
            <a:srgbClr val="33006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7" name="Google Shape;17;p6"/>
          <p:cNvSpPr/>
          <p:nvPr/>
        </p:nvSpPr>
        <p:spPr>
          <a:xfrm>
            <a:off x="0" y="39992171"/>
            <a:ext cx="32918400" cy="3933221"/>
          </a:xfrm>
          <a:prstGeom prst="rect">
            <a:avLst/>
          </a:prstGeom>
          <a:solidFill>
            <a:srgbClr val="B7A57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18" name="Google Shape;18;p6"/>
          <p:cNvPicPr preferRelativeResize="0"/>
          <p:nvPr/>
        </p:nvPicPr>
        <p:blipFill rotWithShape="1">
          <a:blip r:embed="rId2">
            <a:alphaModFix/>
          </a:blip>
          <a:srcRect r="86143"/>
          <a:stretch/>
        </p:blipFill>
        <p:spPr>
          <a:xfrm>
            <a:off x="-101600" y="1476673"/>
            <a:ext cx="4575630" cy="2860526"/>
          </a:xfrm>
          <a:prstGeom prst="rect">
            <a:avLst/>
          </a:prstGeom>
          <a:noFill/>
          <a:ln>
            <a:noFill/>
          </a:ln>
        </p:spPr>
      </p:pic>
      <p:sp>
        <p:nvSpPr>
          <p:cNvPr id="19" name="Google Shape;19;p6"/>
          <p:cNvSpPr/>
          <p:nvPr/>
        </p:nvSpPr>
        <p:spPr>
          <a:xfrm>
            <a:off x="-1" y="5705015"/>
            <a:ext cx="33020001" cy="1498444"/>
          </a:xfrm>
          <a:prstGeom prst="rect">
            <a:avLst/>
          </a:prstGeom>
          <a:solidFill>
            <a:srgbClr val="B7A57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20" name="Google Shape;20;p6" descr="A close up of a logo&#10;&#10;Description automatically generated"/>
          <p:cNvPicPr preferRelativeResize="0"/>
          <p:nvPr/>
        </p:nvPicPr>
        <p:blipFill rotWithShape="1">
          <a:blip r:embed="rId3">
            <a:alphaModFix/>
          </a:blip>
          <a:srcRect/>
          <a:stretch/>
        </p:blipFill>
        <p:spPr>
          <a:xfrm>
            <a:off x="28023354" y="42255810"/>
            <a:ext cx="4895045" cy="1635390"/>
          </a:xfrm>
          <a:prstGeom prst="rect">
            <a:avLst/>
          </a:prstGeom>
          <a:noFill/>
          <a:ln>
            <a:noFill/>
          </a:ln>
        </p:spPr>
      </p:pic>
      <p:pic>
        <p:nvPicPr>
          <p:cNvPr id="21" name="Google Shape;21;p6"/>
          <p:cNvPicPr preferRelativeResize="0"/>
          <p:nvPr/>
        </p:nvPicPr>
        <p:blipFill rotWithShape="1">
          <a:blip r:embed="rId4">
            <a:alphaModFix/>
          </a:blip>
          <a:srcRect/>
          <a:stretch/>
        </p:blipFill>
        <p:spPr>
          <a:xfrm>
            <a:off x="878112" y="41206605"/>
            <a:ext cx="5754916" cy="163539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3824">
          <p15:clr>
            <a:srgbClr val="FBAE40"/>
          </p15:clr>
        </p15:guide>
        <p15:guide id="2" pos="1036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2"/>
        <p:cNvGrpSpPr/>
        <p:nvPr/>
      </p:nvGrpSpPr>
      <p:grpSpPr>
        <a:xfrm>
          <a:off x="0" y="0"/>
          <a:ext cx="0" cy="0"/>
          <a:chOff x="0" y="0"/>
          <a:chExt cx="0" cy="0"/>
        </a:xfrm>
      </p:grpSpPr>
      <p:sp>
        <p:nvSpPr>
          <p:cNvPr id="23" name="Google Shape;23;p7"/>
          <p:cNvSpPr/>
          <p:nvPr/>
        </p:nvSpPr>
        <p:spPr>
          <a:xfrm>
            <a:off x="0" y="0"/>
            <a:ext cx="32918400" cy="5779680"/>
          </a:xfrm>
          <a:prstGeom prst="rect">
            <a:avLst/>
          </a:prstGeom>
          <a:solidFill>
            <a:srgbClr val="33006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4" name="Google Shape;24;p7"/>
          <p:cNvSpPr/>
          <p:nvPr/>
        </p:nvSpPr>
        <p:spPr>
          <a:xfrm>
            <a:off x="0" y="39992171"/>
            <a:ext cx="32918400" cy="3933221"/>
          </a:xfrm>
          <a:prstGeom prst="rect">
            <a:avLst/>
          </a:prstGeom>
          <a:solidFill>
            <a:srgbClr val="B7A57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25" name="Google Shape;25;p7"/>
          <p:cNvPicPr preferRelativeResize="0"/>
          <p:nvPr/>
        </p:nvPicPr>
        <p:blipFill rotWithShape="1">
          <a:blip r:embed="rId2">
            <a:alphaModFix/>
          </a:blip>
          <a:srcRect/>
          <a:stretch/>
        </p:blipFill>
        <p:spPr>
          <a:xfrm>
            <a:off x="-101601" y="1476673"/>
            <a:ext cx="33020001" cy="2860526"/>
          </a:xfrm>
          <a:prstGeom prst="rect">
            <a:avLst/>
          </a:prstGeom>
          <a:noFill/>
          <a:ln>
            <a:noFill/>
          </a:ln>
        </p:spPr>
      </p:pic>
      <p:sp>
        <p:nvSpPr>
          <p:cNvPr id="26" name="Google Shape;26;p7"/>
          <p:cNvSpPr txBox="1"/>
          <p:nvPr/>
        </p:nvSpPr>
        <p:spPr>
          <a:xfrm>
            <a:off x="29285569" y="1706607"/>
            <a:ext cx="3734432" cy="24006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0"/>
              <a:buFont typeface="Arial"/>
              <a:buNone/>
            </a:pPr>
            <a:r>
              <a:rPr lang="en-US" sz="15000" b="1" i="1" u="none" strike="noStrike" cap="none">
                <a:solidFill>
                  <a:schemeClr val="lt1"/>
                </a:solidFill>
                <a:latin typeface="Arial"/>
                <a:ea typeface="Arial"/>
                <a:cs typeface="Arial"/>
                <a:sym typeface="Arial"/>
              </a:rPr>
              <a:t>01</a:t>
            </a:r>
            <a:endParaRPr sz="1400" b="0" i="0" u="none" strike="noStrike" cap="none">
              <a:solidFill>
                <a:srgbClr val="000000"/>
              </a:solidFill>
              <a:latin typeface="Arial"/>
              <a:ea typeface="Arial"/>
              <a:cs typeface="Arial"/>
              <a:sym typeface="Arial"/>
            </a:endParaRPr>
          </a:p>
        </p:txBody>
      </p:sp>
      <p:sp>
        <p:nvSpPr>
          <p:cNvPr id="27" name="Google Shape;27;p7"/>
          <p:cNvSpPr/>
          <p:nvPr/>
        </p:nvSpPr>
        <p:spPr>
          <a:xfrm>
            <a:off x="-1" y="5705015"/>
            <a:ext cx="33020001" cy="1498444"/>
          </a:xfrm>
          <a:prstGeom prst="rect">
            <a:avLst/>
          </a:prstGeom>
          <a:solidFill>
            <a:srgbClr val="B7A57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28" name="Google Shape;28;p7" descr="A close up of a logo&#10;&#10;Description automatically generated"/>
          <p:cNvPicPr preferRelativeResize="0"/>
          <p:nvPr/>
        </p:nvPicPr>
        <p:blipFill rotWithShape="1">
          <a:blip r:embed="rId3">
            <a:alphaModFix/>
          </a:blip>
          <a:srcRect/>
          <a:stretch/>
        </p:blipFill>
        <p:spPr>
          <a:xfrm>
            <a:off x="28023354" y="42255810"/>
            <a:ext cx="4895045" cy="1635390"/>
          </a:xfrm>
          <a:prstGeom prst="rect">
            <a:avLst/>
          </a:prstGeom>
          <a:noFill/>
          <a:ln>
            <a:noFill/>
          </a:ln>
        </p:spPr>
      </p:pic>
      <p:pic>
        <p:nvPicPr>
          <p:cNvPr id="29" name="Google Shape;29;p7"/>
          <p:cNvPicPr preferRelativeResize="0"/>
          <p:nvPr/>
        </p:nvPicPr>
        <p:blipFill rotWithShape="1">
          <a:blip r:embed="rId4">
            <a:alphaModFix/>
          </a:blip>
          <a:srcRect/>
          <a:stretch/>
        </p:blipFill>
        <p:spPr>
          <a:xfrm>
            <a:off x="878112" y="41206605"/>
            <a:ext cx="5754916" cy="163539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3824">
          <p15:clr>
            <a:srgbClr val="FBAE40"/>
          </p15:clr>
        </p15:guide>
        <p15:guide id="2" pos="10368">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2263140" y="2336810"/>
            <a:ext cx="28392120" cy="848360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5840"/>
              <a:buFont typeface="Calibri"/>
              <a:buNone/>
              <a:defRPr sz="15839"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
          <p:cNvSpPr txBox="1">
            <a:spLocks noGrp="1"/>
          </p:cNvSpPr>
          <p:nvPr>
            <p:ph type="body" idx="1"/>
          </p:nvPr>
        </p:nvSpPr>
        <p:spPr>
          <a:xfrm>
            <a:off x="2263140" y="11684000"/>
            <a:ext cx="28392120" cy="27848563"/>
          </a:xfrm>
          <a:prstGeom prst="rect">
            <a:avLst/>
          </a:prstGeom>
          <a:noFill/>
          <a:ln>
            <a:noFill/>
          </a:ln>
        </p:spPr>
        <p:txBody>
          <a:bodyPr spcFirstLastPara="1" wrap="square" lIns="91425" tIns="45700" rIns="91425" bIns="45700" anchor="t" anchorCtr="0">
            <a:normAutofit/>
          </a:bodyPr>
          <a:lstStyle>
            <a:lvl1pPr marL="457200" marR="0" lvl="0" indent="-868680" algn="l" rtl="0">
              <a:lnSpc>
                <a:spcPct val="90000"/>
              </a:lnSpc>
              <a:spcBef>
                <a:spcPts val="3600"/>
              </a:spcBef>
              <a:spcAft>
                <a:spcPts val="0"/>
              </a:spcAft>
              <a:buClr>
                <a:schemeClr val="dk1"/>
              </a:buClr>
              <a:buSzPts val="10080"/>
              <a:buFont typeface="Arial"/>
              <a:buChar char="•"/>
              <a:defRPr sz="10080" b="0" i="0" u="none" strike="noStrike" cap="none">
                <a:solidFill>
                  <a:schemeClr val="dk1"/>
                </a:solidFill>
                <a:latin typeface="Calibri"/>
                <a:ea typeface="Calibri"/>
                <a:cs typeface="Calibri"/>
                <a:sym typeface="Calibri"/>
              </a:defRPr>
            </a:lvl1pPr>
            <a:lvl2pPr marL="914400" marR="0" lvl="1" indent="-777240" algn="l" rtl="0">
              <a:lnSpc>
                <a:spcPct val="90000"/>
              </a:lnSpc>
              <a:spcBef>
                <a:spcPts val="18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2pPr>
            <a:lvl3pPr marL="1371600" marR="0" lvl="2" indent="-685800" algn="l" rtl="0">
              <a:lnSpc>
                <a:spcPct val="90000"/>
              </a:lnSpc>
              <a:spcBef>
                <a:spcPts val="18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3pPr>
            <a:lvl4pPr marL="1828800" marR="0" lvl="3" indent="-640080"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4pPr>
            <a:lvl5pPr marL="2286000" marR="0" lvl="4"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5pPr>
            <a:lvl6pPr marL="2743200" marR="0" lvl="5"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6pPr>
            <a:lvl7pPr marL="3200400" marR="0" lvl="6"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7pPr>
            <a:lvl8pPr marL="3657600" marR="0" lvl="7"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8pPr>
            <a:lvl9pPr marL="4114800" marR="0" lvl="8"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9pPr>
          </a:lstStyle>
          <a:p>
            <a:endParaRPr/>
          </a:p>
        </p:txBody>
      </p:sp>
      <p:sp>
        <p:nvSpPr>
          <p:cNvPr id="12" name="Google Shape;12;p5"/>
          <p:cNvSpPr txBox="1">
            <a:spLocks noGrp="1"/>
          </p:cNvSpPr>
          <p:nvPr>
            <p:ph type="dt" idx="10"/>
          </p:nvPr>
        </p:nvSpPr>
        <p:spPr>
          <a:xfrm>
            <a:off x="2263140" y="40680650"/>
            <a:ext cx="7406640" cy="23368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3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
          <p:cNvSpPr txBox="1">
            <a:spLocks noGrp="1"/>
          </p:cNvSpPr>
          <p:nvPr>
            <p:ph type="ftr" idx="11"/>
          </p:nvPr>
        </p:nvSpPr>
        <p:spPr>
          <a:xfrm>
            <a:off x="10904220" y="40680650"/>
            <a:ext cx="11109960" cy="23368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43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
          <p:cNvSpPr txBox="1">
            <a:spLocks noGrp="1"/>
          </p:cNvSpPr>
          <p:nvPr>
            <p:ph type="sldNum" idx="12"/>
          </p:nvPr>
        </p:nvSpPr>
        <p:spPr>
          <a:xfrm>
            <a:off x="23248620" y="40680650"/>
            <a:ext cx="7406640" cy="2336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washington.edu/brand/graphic-elements/font-download/"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4.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3.png"/><Relationship Id="rId5" Type="http://schemas.openxmlformats.org/officeDocument/2006/relationships/image" Target="../media/image16.png"/><Relationship Id="rId10" Type="http://schemas.openxmlformats.org/officeDocument/2006/relationships/image" Target="../media/image22.png"/><Relationship Id="rId4" Type="http://schemas.openxmlformats.org/officeDocument/2006/relationships/image" Target="../media/image24.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1.png"/><Relationship Id="rId12"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6.png"/><Relationship Id="rId5" Type="http://schemas.openxmlformats.org/officeDocument/2006/relationships/image" Target="../media/image16.png"/><Relationship Id="rId10" Type="http://schemas.openxmlformats.org/officeDocument/2006/relationships/image" Target="../media/image24.jpeg"/><Relationship Id="rId4" Type="http://schemas.openxmlformats.org/officeDocument/2006/relationships/image" Target="../media/image25.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33"/>
        <p:cNvGrpSpPr/>
        <p:nvPr/>
      </p:nvGrpSpPr>
      <p:grpSpPr>
        <a:xfrm>
          <a:off x="0" y="0"/>
          <a:ext cx="0" cy="0"/>
          <a:chOff x="0" y="0"/>
          <a:chExt cx="0" cy="0"/>
        </a:xfrm>
      </p:grpSpPr>
      <p:sp>
        <p:nvSpPr>
          <p:cNvPr id="34" name="Google Shape;34;g24361600e24_1_0"/>
          <p:cNvSpPr txBox="1"/>
          <p:nvPr/>
        </p:nvSpPr>
        <p:spPr>
          <a:xfrm>
            <a:off x="5349375" y="1175050"/>
            <a:ext cx="22900200" cy="378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0"/>
              <a:buFont typeface="Arial"/>
              <a:buNone/>
            </a:pPr>
            <a:r>
              <a:rPr lang="en-US" sz="8000" b="1" i="0" u="none" strike="noStrike" cap="none">
                <a:solidFill>
                  <a:schemeClr val="lt1"/>
                </a:solidFill>
                <a:latin typeface="Encode Sans"/>
                <a:ea typeface="Encode Sans"/>
                <a:cs typeface="Encode Sans"/>
                <a:sym typeface="Encode Sans"/>
              </a:rPr>
              <a:t>INSTRUCTIONS FOR CREATING A PORTRAIT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0"/>
              <a:buFont typeface="Arial"/>
              <a:buNone/>
            </a:pPr>
            <a:r>
              <a:rPr lang="en-US" sz="8000" b="1" i="0" u="none" strike="noStrike" cap="none">
                <a:solidFill>
                  <a:schemeClr val="lt1"/>
                </a:solidFill>
                <a:latin typeface="Encode Sans"/>
                <a:ea typeface="Encode Sans"/>
                <a:cs typeface="Encode Sans"/>
                <a:sym typeface="Encode Sans"/>
              </a:rPr>
              <a:t>POSTER FOR THE 2023 ENGINE CAPSTONE SHOWCASE</a:t>
            </a:r>
            <a:endParaRPr sz="1400" b="0" i="0" u="none" strike="noStrike" cap="none">
              <a:solidFill>
                <a:srgbClr val="000000"/>
              </a:solidFill>
              <a:latin typeface="Arial"/>
              <a:ea typeface="Arial"/>
              <a:cs typeface="Arial"/>
              <a:sym typeface="Arial"/>
            </a:endParaRPr>
          </a:p>
        </p:txBody>
      </p:sp>
      <p:sp>
        <p:nvSpPr>
          <p:cNvPr id="35" name="Google Shape;35;g24361600e24_1_0"/>
          <p:cNvSpPr txBox="1"/>
          <p:nvPr/>
        </p:nvSpPr>
        <p:spPr>
          <a:xfrm>
            <a:off x="5349369" y="6084805"/>
            <a:ext cx="2948940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00"/>
              <a:buFont typeface="Arial"/>
              <a:buNone/>
            </a:pPr>
            <a:r>
              <a:rPr lang="en-US" sz="4200" b="1" i="0" u="none" strike="noStrike" cap="none">
                <a:solidFill>
                  <a:schemeClr val="lt1"/>
                </a:solidFill>
                <a:latin typeface="Encode Sans"/>
                <a:ea typeface="Encode Sans"/>
                <a:cs typeface="Encode Sans"/>
                <a:sym typeface="Encode Sans"/>
              </a:rPr>
              <a:t>QUESTIONS?  </a:t>
            </a:r>
            <a:r>
              <a:rPr lang="en-US" sz="4000" b="1" i="0" u="none" strike="noStrike" cap="none">
                <a:solidFill>
                  <a:schemeClr val="lt1"/>
                </a:solidFill>
                <a:latin typeface="Encode Sans"/>
                <a:ea typeface="Encode Sans"/>
                <a:cs typeface="Encode Sans"/>
                <a:sym typeface="Encode Sans"/>
              </a:rPr>
              <a:t>EMAIL:  PR_TEAM@ECE.UW.EDU </a:t>
            </a:r>
            <a:endParaRPr sz="1400" b="0" i="0" u="none" strike="noStrike" cap="none">
              <a:solidFill>
                <a:srgbClr val="000000"/>
              </a:solidFill>
              <a:latin typeface="Arial"/>
              <a:ea typeface="Arial"/>
              <a:cs typeface="Arial"/>
              <a:sym typeface="Arial"/>
            </a:endParaRPr>
          </a:p>
        </p:txBody>
      </p:sp>
      <p:sp>
        <p:nvSpPr>
          <p:cNvPr id="36" name="Google Shape;36;g24361600e24_1_0"/>
          <p:cNvSpPr txBox="1"/>
          <p:nvPr/>
        </p:nvSpPr>
        <p:spPr>
          <a:xfrm>
            <a:off x="1166239" y="8793521"/>
            <a:ext cx="30585900" cy="28984817"/>
          </a:xfrm>
          <a:prstGeom prst="rect">
            <a:avLst/>
          </a:prstGeom>
          <a:noFill/>
          <a:ln>
            <a:noFill/>
          </a:ln>
        </p:spPr>
        <p:txBody>
          <a:bodyPr spcFirstLastPara="1" wrap="square" lIns="91425" tIns="45700" rIns="91425" bIns="45700" anchor="t" anchorCtr="0">
            <a:spAutoFit/>
          </a:bodyPr>
          <a:lstStyle/>
          <a:p>
            <a:pPr marL="1143000" marR="0" lvl="0" indent="-1143000" algn="l" rtl="0">
              <a:lnSpc>
                <a:spcPct val="100000"/>
              </a:lnSpc>
              <a:spcBef>
                <a:spcPts val="0"/>
              </a:spcBef>
              <a:spcAft>
                <a:spcPts val="0"/>
              </a:spcAft>
              <a:buClr>
                <a:schemeClr val="dk1"/>
              </a:buClr>
              <a:buSzPts val="8000"/>
              <a:buFont typeface="Arial"/>
              <a:buAutoNum type="arabicPeriod"/>
            </a:pPr>
            <a:r>
              <a:rPr lang="en-US" sz="7000" b="1" i="0" u="none" strike="noStrike" cap="none">
                <a:solidFill>
                  <a:srgbClr val="33006F"/>
                </a:solidFill>
                <a:latin typeface="Encode Sans"/>
                <a:ea typeface="Encode Sans"/>
                <a:cs typeface="Encode Sans"/>
                <a:sym typeface="Encode Sans"/>
              </a:rPr>
              <a:t>DOWNLOAD (.PPTX) AND VIEW THE EXAMPLE AND </a:t>
            </a:r>
            <a:endParaRPr/>
          </a:p>
          <a:p>
            <a:pPr marL="0" marR="0" lvl="0" indent="0" algn="l" rtl="0">
              <a:lnSpc>
                <a:spcPct val="100000"/>
              </a:lnSpc>
              <a:spcBef>
                <a:spcPts val="0"/>
              </a:spcBef>
              <a:spcAft>
                <a:spcPts val="0"/>
              </a:spcAft>
              <a:buNone/>
            </a:pPr>
            <a:r>
              <a:rPr lang="en-US" sz="7000" b="1" i="0" u="none" strike="noStrike" cap="none">
                <a:solidFill>
                  <a:srgbClr val="33006F"/>
                </a:solidFill>
                <a:latin typeface="Encode Sans"/>
                <a:ea typeface="Encode Sans"/>
                <a:cs typeface="Encode Sans"/>
                <a:sym typeface="Encode Sans"/>
              </a:rPr>
              <a:t>BLANK SLIDE TEMPLATES</a:t>
            </a:r>
            <a:endParaRPr sz="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6000"/>
              <a:buFont typeface="Arial"/>
              <a:buNone/>
            </a:pPr>
            <a:r>
              <a:rPr lang="en-US" sz="5200" b="1" i="0" u="none" strike="noStrike" cap="none">
                <a:solidFill>
                  <a:srgbClr val="B7A57A"/>
                </a:solidFill>
                <a:latin typeface="Encode Sans"/>
                <a:ea typeface="Encode Sans"/>
                <a:cs typeface="Encode Sans"/>
                <a:sym typeface="Encode Sans"/>
              </a:rPr>
              <a:t>Open in PowerPoint and navigate them using the slide thumbnails on the left.</a:t>
            </a:r>
            <a:endParaRPr sz="5200" b="0"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2000"/>
              <a:buFont typeface="Arial"/>
              <a:buNone/>
            </a:pPr>
            <a:endParaRPr sz="2000" b="1" i="0" u="none" strike="noStrike" cap="none">
              <a:solidFill>
                <a:srgbClr val="B7A57A"/>
              </a:solidFill>
              <a:latin typeface="Encode Sans"/>
              <a:ea typeface="Encode Sans"/>
              <a:cs typeface="Encode Sans"/>
              <a:sym typeface="Encode Sans"/>
            </a:endParaRPr>
          </a:p>
          <a:p>
            <a:pPr marL="0" marR="0" lvl="0" indent="0" algn="l" rtl="0">
              <a:lnSpc>
                <a:spcPct val="100000"/>
              </a:lnSpc>
              <a:spcBef>
                <a:spcPts val="0"/>
              </a:spcBef>
              <a:spcAft>
                <a:spcPts val="0"/>
              </a:spcAft>
              <a:buClr>
                <a:schemeClr val="dk1"/>
              </a:buClr>
              <a:buSzPts val="8000"/>
              <a:buFont typeface="Arial"/>
              <a:buNone/>
            </a:pPr>
            <a:endParaRPr sz="5600" b="1" i="0" u="none" strike="noStrike" cap="none">
              <a:solidFill>
                <a:srgbClr val="33006F"/>
              </a:solidFill>
              <a:latin typeface="Encode Sans"/>
              <a:ea typeface="Encode Sans"/>
              <a:cs typeface="Encode Sans"/>
              <a:sym typeface="Encode Sans"/>
            </a:endParaRPr>
          </a:p>
          <a:p>
            <a:pPr marL="0" marR="0" lvl="0" indent="0" algn="l" rtl="0">
              <a:lnSpc>
                <a:spcPct val="100000"/>
              </a:lnSpc>
              <a:spcBef>
                <a:spcPts val="0"/>
              </a:spcBef>
              <a:spcAft>
                <a:spcPts val="0"/>
              </a:spcAft>
              <a:buClr>
                <a:schemeClr val="dk1"/>
              </a:buClr>
              <a:buSzPts val="8000"/>
              <a:buFont typeface="Arial"/>
              <a:buNone/>
            </a:pPr>
            <a:r>
              <a:rPr lang="en-US" sz="7000" b="1" i="0" u="none" strike="noStrike" cap="none">
                <a:solidFill>
                  <a:schemeClr val="dk1"/>
                </a:solidFill>
                <a:latin typeface="Encode Sans"/>
                <a:ea typeface="Encode Sans"/>
                <a:cs typeface="Encode Sans"/>
                <a:sym typeface="Encode Sans"/>
              </a:rPr>
              <a:t>2. </a:t>
            </a:r>
            <a:r>
              <a:rPr lang="en-US" sz="7000" b="1" i="0" u="none" strike="noStrike" cap="none">
                <a:solidFill>
                  <a:srgbClr val="33006F"/>
                </a:solidFill>
                <a:latin typeface="Encode Sans"/>
                <a:ea typeface="Encode Sans"/>
                <a:cs typeface="Encode Sans"/>
                <a:sym typeface="Encode Sans"/>
              </a:rPr>
              <a:t>WE’VE COPIED THE BLANK TEMPLATES TO NEW SLIDES (4) and (5) FOR YOU TO BEGIN CREATING THE POSTER OF YOUR CHOICE.</a:t>
            </a:r>
            <a:r>
              <a:rPr lang="en-US" sz="7800" b="1" i="0" u="none" strike="noStrike" cap="none">
                <a:solidFill>
                  <a:srgbClr val="33006F"/>
                </a:solidFill>
                <a:latin typeface="Encode Sans"/>
                <a:ea typeface="Encode Sans"/>
                <a:cs typeface="Encode Sans"/>
                <a:sym typeface="Encode Sans"/>
              </a:rPr>
              <a:t> </a:t>
            </a:r>
            <a:endParaRPr sz="7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8000"/>
              <a:buFont typeface="Arial"/>
              <a:buNone/>
            </a:pPr>
            <a:r>
              <a:rPr lang="en-US" sz="5200" b="1" i="0" u="none" strike="noStrike" cap="none">
                <a:solidFill>
                  <a:srgbClr val="B7A57A"/>
                </a:solidFill>
                <a:latin typeface="Encode Sans"/>
                <a:ea typeface="Encode Sans"/>
                <a:cs typeface="Encode Sans"/>
                <a:sym typeface="Encode Sans"/>
              </a:rPr>
              <a:t>If you’d like to create different versions of your poster, right click and choose “DUPLICATE SLIDE” in PowerPoint.</a:t>
            </a:r>
            <a:endParaRPr sz="52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chemeClr val="dk1"/>
              </a:buClr>
              <a:buSzPts val="2000"/>
              <a:buFont typeface="Arial"/>
              <a:buNone/>
            </a:pPr>
            <a:endParaRPr sz="2000" b="1" i="0" u="none" strike="noStrike" cap="none">
              <a:solidFill>
                <a:srgbClr val="B7A57A"/>
              </a:solidFill>
              <a:latin typeface="Encode Sans"/>
              <a:ea typeface="Encode Sans"/>
              <a:cs typeface="Encode Sans"/>
              <a:sym typeface="Encode Sans"/>
            </a:endParaRPr>
          </a:p>
          <a:p>
            <a:pPr marL="0" marR="0" lvl="0" indent="0" algn="l" rtl="0">
              <a:lnSpc>
                <a:spcPct val="100000"/>
              </a:lnSpc>
              <a:spcBef>
                <a:spcPts val="0"/>
              </a:spcBef>
              <a:spcAft>
                <a:spcPts val="0"/>
              </a:spcAft>
              <a:buClr>
                <a:schemeClr val="dk1"/>
              </a:buClr>
              <a:buSzPts val="8000"/>
              <a:buFont typeface="Arial"/>
              <a:buNone/>
            </a:pPr>
            <a:endParaRPr sz="5000" b="1" i="0" u="none" strike="noStrike" cap="none">
              <a:solidFill>
                <a:srgbClr val="33006F"/>
              </a:solidFill>
              <a:latin typeface="Encode Sans"/>
              <a:ea typeface="Encode Sans"/>
              <a:cs typeface="Encode Sans"/>
              <a:sym typeface="Encode Sans"/>
            </a:endParaRPr>
          </a:p>
          <a:p>
            <a:pPr marL="0" marR="0" lvl="0" indent="0" algn="l" rtl="0">
              <a:lnSpc>
                <a:spcPct val="100000"/>
              </a:lnSpc>
              <a:spcBef>
                <a:spcPts val="0"/>
              </a:spcBef>
              <a:spcAft>
                <a:spcPts val="0"/>
              </a:spcAft>
              <a:buClr>
                <a:schemeClr val="dk1"/>
              </a:buClr>
              <a:buSzPts val="8000"/>
              <a:buFont typeface="Arial"/>
              <a:buNone/>
            </a:pPr>
            <a:r>
              <a:rPr lang="en-US" sz="7000" b="1" i="0" u="none" strike="noStrike" cap="none">
                <a:solidFill>
                  <a:srgbClr val="33006F"/>
                </a:solidFill>
                <a:latin typeface="Encode Sans"/>
                <a:ea typeface="Encode Sans"/>
                <a:cs typeface="Encode Sans"/>
                <a:sym typeface="Encode Sans"/>
              </a:rPr>
              <a:t>3. TO DISPLAY GUIDES:</a:t>
            </a:r>
            <a:r>
              <a:rPr lang="en-US" sz="7000" b="1" i="0" u="none" strike="noStrike" cap="none">
                <a:solidFill>
                  <a:srgbClr val="B7A57A"/>
                </a:solidFill>
                <a:latin typeface="Encode Sans"/>
                <a:ea typeface="Encode Sans"/>
                <a:cs typeface="Encode Sans"/>
                <a:sym typeface="Encode Sans"/>
              </a:rPr>
              <a:t> </a:t>
            </a:r>
            <a:r>
              <a:rPr lang="en-US" sz="5200" b="1" i="0" u="none" strike="noStrike" cap="none">
                <a:solidFill>
                  <a:srgbClr val="B7A57A"/>
                </a:solidFill>
                <a:latin typeface="Encode Sans"/>
                <a:ea typeface="Encode Sans"/>
                <a:cs typeface="Encode Sans"/>
                <a:sym typeface="Encode Sans"/>
              </a:rPr>
              <a:t>Select VIEW - GUIDES in the PowerPoint top menu bar.</a:t>
            </a:r>
            <a:endParaRPr sz="52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chemeClr val="dk1"/>
              </a:buClr>
              <a:buSzPts val="2000"/>
              <a:buFont typeface="Arial"/>
              <a:buNone/>
            </a:pPr>
            <a:endParaRPr sz="4300" b="1" i="0" u="none" strike="noStrike" cap="none">
              <a:solidFill>
                <a:srgbClr val="B7A57A"/>
              </a:solidFill>
              <a:latin typeface="Encode Sans"/>
              <a:ea typeface="Encode Sans"/>
              <a:cs typeface="Encode Sans"/>
              <a:sym typeface="Encode Sans"/>
            </a:endParaRPr>
          </a:p>
          <a:p>
            <a:pPr marL="0" marR="0" lvl="0" indent="0" algn="l" rtl="0">
              <a:lnSpc>
                <a:spcPct val="150000"/>
              </a:lnSpc>
              <a:spcBef>
                <a:spcPts val="0"/>
              </a:spcBef>
              <a:spcAft>
                <a:spcPts val="0"/>
              </a:spcAft>
              <a:buClr>
                <a:schemeClr val="dk1"/>
              </a:buClr>
              <a:buSzPts val="8000"/>
              <a:buFont typeface="Arial"/>
              <a:buNone/>
            </a:pPr>
            <a:r>
              <a:rPr lang="en-US" sz="7000" b="1" i="0" u="none" strike="noStrike" cap="none">
                <a:solidFill>
                  <a:srgbClr val="33006F"/>
                </a:solidFill>
                <a:latin typeface="Encode Sans"/>
                <a:ea typeface="Encode Sans"/>
                <a:cs typeface="Encode Sans"/>
                <a:sym typeface="Encode Sans"/>
              </a:rPr>
              <a:t>4. WHEN FINISHED, SAVE AS BOTH .PPTX and PDF files</a:t>
            </a:r>
            <a:endParaRPr sz="7000" b="1" i="0" u="none" strike="noStrike" cap="none">
              <a:solidFill>
                <a:srgbClr val="33006F"/>
              </a:solidFill>
              <a:latin typeface="Encode Sans"/>
              <a:ea typeface="Encode Sans"/>
              <a:cs typeface="Encode Sans"/>
              <a:sym typeface="Encode Sans"/>
            </a:endParaRPr>
          </a:p>
          <a:p>
            <a:pPr marL="0" marR="0" lvl="0" indent="0" algn="l" rtl="0">
              <a:lnSpc>
                <a:spcPct val="150000"/>
              </a:lnSpc>
              <a:spcBef>
                <a:spcPts val="0"/>
              </a:spcBef>
              <a:spcAft>
                <a:spcPts val="0"/>
              </a:spcAft>
              <a:buClr>
                <a:schemeClr val="dk1"/>
              </a:buClr>
              <a:buSzPts val="8000"/>
              <a:buFont typeface="Arial"/>
              <a:buNone/>
            </a:pPr>
            <a:endParaRPr sz="1600" b="1" i="0" u="none" strike="noStrike" cap="none">
              <a:solidFill>
                <a:srgbClr val="33006F"/>
              </a:solidFill>
              <a:latin typeface="Encode Sans"/>
              <a:ea typeface="Encode Sans"/>
              <a:cs typeface="Encode Sans"/>
              <a:sym typeface="Encode Sans"/>
            </a:endParaRPr>
          </a:p>
          <a:p>
            <a:pPr marL="0" marR="0" lvl="0" indent="0" algn="l" rtl="0">
              <a:lnSpc>
                <a:spcPct val="150000"/>
              </a:lnSpc>
              <a:spcBef>
                <a:spcPts val="0"/>
              </a:spcBef>
              <a:spcAft>
                <a:spcPts val="0"/>
              </a:spcAft>
              <a:buClr>
                <a:schemeClr val="dk1"/>
              </a:buClr>
              <a:buSzPts val="8000"/>
              <a:buFont typeface="Arial"/>
              <a:buNone/>
            </a:pPr>
            <a:r>
              <a:rPr lang="en-US" sz="7000" b="1" i="0" u="none" strike="noStrike" cap="none">
                <a:solidFill>
                  <a:srgbClr val="33006F"/>
                </a:solidFill>
                <a:latin typeface="Encode Sans"/>
                <a:ea typeface="Encode Sans"/>
                <a:cs typeface="Encode Sans"/>
                <a:sym typeface="Encode Sans"/>
              </a:rPr>
              <a:t>5. SUBMIT YOUR FINISHED POSTER FILES TO THE FOLLOWING GOOGLE DRIVE:</a:t>
            </a:r>
            <a:r>
              <a:rPr lang="en-US" sz="7000" b="1" i="0" u="none" strike="noStrike" cap="none">
                <a:solidFill>
                  <a:srgbClr val="B7A57A"/>
                </a:solidFill>
                <a:latin typeface="Encode Sans"/>
                <a:ea typeface="Encode Sans"/>
                <a:cs typeface="Encode Sans"/>
                <a:sym typeface="Encode Sans"/>
              </a:rPr>
              <a:t> </a:t>
            </a:r>
            <a:endParaRPr/>
          </a:p>
          <a:p>
            <a:pPr marL="0" marR="0" lvl="0" indent="0" algn="l" rtl="0">
              <a:lnSpc>
                <a:spcPct val="150000"/>
              </a:lnSpc>
              <a:spcBef>
                <a:spcPts val="0"/>
              </a:spcBef>
              <a:spcAft>
                <a:spcPts val="0"/>
              </a:spcAft>
              <a:buClr>
                <a:schemeClr val="dk1"/>
              </a:buClr>
              <a:buSzPts val="8000"/>
              <a:buFont typeface="Arial"/>
              <a:buNone/>
            </a:pPr>
            <a:r>
              <a:rPr lang="en-US" sz="5000" b="1" i="0" u="none" strike="noStrike" cap="none">
                <a:solidFill>
                  <a:srgbClr val="B7A57A"/>
                </a:solidFill>
                <a:latin typeface="Encode Sans"/>
                <a:ea typeface="Encode Sans"/>
                <a:cs typeface="Encode Sans"/>
                <a:sym typeface="Encode Sans"/>
              </a:rPr>
              <a:t>(https://drive.google.com/drive/folders/1bsnszMeNGgoWdyr6cavJjHDw-vO99L--?usp=share_link)</a:t>
            </a:r>
            <a:endParaRPr sz="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6000"/>
              <a:buFont typeface="Arial"/>
              <a:buNone/>
            </a:pPr>
            <a:endParaRPr sz="5300" b="1" i="0" u="none" strike="noStrike" cap="none">
              <a:solidFill>
                <a:srgbClr val="B7A57A"/>
              </a:solidFill>
              <a:latin typeface="Encode Sans"/>
              <a:ea typeface="Encode Sans"/>
              <a:cs typeface="Encode Sans"/>
              <a:sym typeface="Encode Sans"/>
            </a:endParaRPr>
          </a:p>
          <a:p>
            <a:pPr marL="0" marR="0" lvl="0" indent="0" algn="l" rtl="0">
              <a:lnSpc>
                <a:spcPct val="150000"/>
              </a:lnSpc>
              <a:spcBef>
                <a:spcPts val="0"/>
              </a:spcBef>
              <a:spcAft>
                <a:spcPts val="0"/>
              </a:spcAft>
              <a:buClr>
                <a:schemeClr val="dk1"/>
              </a:buClr>
              <a:buSzPts val="8000"/>
              <a:buFont typeface="Arial"/>
              <a:buNone/>
            </a:pPr>
            <a:r>
              <a:rPr lang="en-US" sz="7000" b="1" i="0" u="none" strike="noStrike" cap="none">
                <a:solidFill>
                  <a:srgbClr val="33006F"/>
                </a:solidFill>
                <a:latin typeface="Encode Sans"/>
                <a:ea typeface="Encode Sans"/>
                <a:cs typeface="Encode Sans"/>
                <a:sym typeface="Encode Sans"/>
              </a:rPr>
              <a:t>6. IMPORTANT!!  </a:t>
            </a:r>
            <a:r>
              <a:rPr lang="en-US" sz="7000" b="1" i="0" u="sng" strike="noStrike" cap="none">
                <a:solidFill>
                  <a:srgbClr val="33006F"/>
                </a:solidFill>
                <a:latin typeface="Encode Sans"/>
                <a:ea typeface="Encode Sans"/>
                <a:cs typeface="Encode Sans"/>
                <a:sym typeface="Encode Sans"/>
              </a:rPr>
              <a:t>DO NOT </a:t>
            </a:r>
            <a:r>
              <a:rPr lang="en-US" sz="7000" b="1" i="0" u="none" strike="noStrike" cap="none">
                <a:solidFill>
                  <a:srgbClr val="33006F"/>
                </a:solidFill>
                <a:latin typeface="Encode Sans"/>
                <a:ea typeface="Encode Sans"/>
                <a:cs typeface="Encode Sans"/>
                <a:sym typeface="Encode Sans"/>
              </a:rPr>
              <a:t>CHOOSE TO ‘OPEN WITH GOOGLE SLIDES’</a:t>
            </a:r>
            <a:endParaRPr sz="7000" b="0"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6000"/>
              <a:buFont typeface="Arial"/>
              <a:buNone/>
            </a:pPr>
            <a:r>
              <a:rPr lang="en-US" sz="5200" b="1" i="0" u="none" strike="noStrike" cap="none">
                <a:solidFill>
                  <a:srgbClr val="B7A57A"/>
                </a:solidFill>
                <a:latin typeface="Encode Sans"/>
                <a:ea typeface="Encode Sans"/>
                <a:cs typeface="Encode Sans"/>
                <a:sym typeface="Encode Sans"/>
              </a:rPr>
              <a:t>Your poster template will not be formatted properly. Download this file first and open/work within PowerPoint.</a:t>
            </a:r>
            <a:endParaRPr sz="5200" b="1" i="0" u="none" strike="noStrike" cap="none">
              <a:solidFill>
                <a:srgbClr val="B7A57A"/>
              </a:solidFill>
              <a:latin typeface="Encode Sans"/>
              <a:ea typeface="Encode Sans"/>
              <a:cs typeface="Encode Sans"/>
              <a:sym typeface="Encode Sans"/>
            </a:endParaRPr>
          </a:p>
          <a:p>
            <a:pPr marL="0" marR="0" lvl="0" indent="0" algn="l" rtl="0">
              <a:lnSpc>
                <a:spcPct val="150000"/>
              </a:lnSpc>
              <a:spcBef>
                <a:spcPts val="0"/>
              </a:spcBef>
              <a:spcAft>
                <a:spcPts val="0"/>
              </a:spcAft>
              <a:buClr>
                <a:schemeClr val="dk1"/>
              </a:buClr>
              <a:buSzPts val="2400"/>
              <a:buFont typeface="Arial"/>
              <a:buNone/>
            </a:pPr>
            <a:endParaRPr sz="2400" b="1" i="0" u="none" strike="noStrike" cap="none">
              <a:solidFill>
                <a:schemeClr val="dk1"/>
              </a:solidFill>
              <a:latin typeface="Encode Sans"/>
              <a:ea typeface="Encode Sans"/>
              <a:cs typeface="Encode Sans"/>
              <a:sym typeface="Encode Sans"/>
            </a:endParaRPr>
          </a:p>
          <a:p>
            <a:pPr marL="0" marR="0" lvl="0" indent="0" algn="l" rtl="0">
              <a:lnSpc>
                <a:spcPct val="150000"/>
              </a:lnSpc>
              <a:spcBef>
                <a:spcPts val="0"/>
              </a:spcBef>
              <a:spcAft>
                <a:spcPts val="0"/>
              </a:spcAft>
              <a:buClr>
                <a:schemeClr val="dk1"/>
              </a:buClr>
              <a:buSzPts val="4000"/>
              <a:buFont typeface="Arial"/>
              <a:buNone/>
            </a:pPr>
            <a:r>
              <a:rPr lang="en-US" sz="4000" b="1" i="0" u="none" strike="noStrike" cap="none">
                <a:solidFill>
                  <a:schemeClr val="dk1"/>
                </a:solidFill>
                <a:latin typeface="Encode Sans"/>
                <a:ea typeface="Encode Sans"/>
                <a:cs typeface="Encode Sans"/>
                <a:sym typeface="Encode Sans"/>
              </a:rPr>
              <a:t>*PREFERRED FONTS ARE USED IN THIS SAMPLE PRESENTATION: “ENCODE SANS” FOR TITLES AND “OPEN SANS” FOR BODY TEXT – These can be downloaded and installed on your computer for free here: </a:t>
            </a:r>
            <a:r>
              <a:rPr lang="en-US" sz="4000" b="0" i="0" u="sng" strike="noStrike" cap="none">
                <a:solidFill>
                  <a:schemeClr val="hlink"/>
                </a:solidFill>
                <a:latin typeface="Calibri"/>
                <a:ea typeface="Calibri"/>
                <a:cs typeface="Calibri"/>
                <a:sym typeface="Calibri"/>
                <a:hlinkClick r:id="rId4"/>
              </a:rPr>
              <a:t>https://www.washington.edu/brand/graphic-elements/font-download/</a:t>
            </a:r>
            <a:endParaRPr sz="4000" b="1" i="0" u="none" strike="noStrike" cap="none">
              <a:solidFill>
                <a:srgbClr val="B7A57A"/>
              </a:solidFill>
              <a:latin typeface="Encode Sans"/>
              <a:ea typeface="Encode Sans"/>
              <a:cs typeface="Encode Sans"/>
              <a:sym typeface="Encode Sans"/>
            </a:endParaRPr>
          </a:p>
          <a:p>
            <a:pPr marL="0" marR="0" lvl="0" indent="0" algn="l" rtl="0">
              <a:lnSpc>
                <a:spcPct val="150000"/>
              </a:lnSpc>
              <a:spcBef>
                <a:spcPts val="0"/>
              </a:spcBef>
              <a:spcAft>
                <a:spcPts val="0"/>
              </a:spcAft>
              <a:buClr>
                <a:srgbClr val="000000"/>
              </a:buClr>
              <a:buSzPts val="4800"/>
              <a:buFont typeface="Arial"/>
              <a:buNone/>
            </a:pPr>
            <a:endParaRPr sz="6600" b="1" i="0" u="none" strike="noStrike" cap="none">
              <a:solidFill>
                <a:srgbClr val="33006F"/>
              </a:solidFill>
              <a:latin typeface="Encode Sans"/>
              <a:ea typeface="Encode Sans"/>
              <a:cs typeface="Encode Sans"/>
              <a:sym typeface="Encode Sans"/>
            </a:endParaRPr>
          </a:p>
          <a:p>
            <a:pPr marL="0" marR="0" lvl="0" indent="0" algn="l" rtl="0">
              <a:lnSpc>
                <a:spcPct val="150000"/>
              </a:lnSpc>
              <a:spcBef>
                <a:spcPts val="0"/>
              </a:spcBef>
              <a:spcAft>
                <a:spcPts val="0"/>
              </a:spcAft>
              <a:buClr>
                <a:srgbClr val="000000"/>
              </a:buClr>
              <a:buSzPts val="6000"/>
              <a:buFont typeface="Arial"/>
              <a:buNone/>
            </a:pPr>
            <a:endParaRPr sz="6000" b="1" i="0" u="none" strike="noStrike" cap="none">
              <a:solidFill>
                <a:srgbClr val="B7A57A"/>
              </a:solidFill>
              <a:latin typeface="Encode Sans"/>
              <a:ea typeface="Encode Sans"/>
              <a:cs typeface="Encode Sans"/>
              <a:sym typeface="Encod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41"/>
        <p:cNvGrpSpPr/>
        <p:nvPr/>
      </p:nvGrpSpPr>
      <p:grpSpPr>
        <a:xfrm>
          <a:off x="0" y="0"/>
          <a:ext cx="0" cy="0"/>
          <a:chOff x="0" y="0"/>
          <a:chExt cx="0" cy="0"/>
        </a:xfrm>
      </p:grpSpPr>
      <p:sp>
        <p:nvSpPr>
          <p:cNvPr id="42" name="Google Shape;42;g24361600e24_1_7"/>
          <p:cNvSpPr txBox="1"/>
          <p:nvPr/>
        </p:nvSpPr>
        <p:spPr>
          <a:xfrm>
            <a:off x="1450488" y="9100084"/>
            <a:ext cx="12609000" cy="30144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Large Hadron Collider (LHC) is the largest particle collider in the world. Physicists are interested in observing rare events by colliding two high energy particle beams.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An upcoming upgrade to the detector will substantially increase the amount of collisions per second.</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New technologies are being developed to cope with the substantial increase in particle flux.</a:t>
            </a:r>
            <a:endParaRPr sz="1400" b="0" i="0" u="none" strike="noStrike" cap="none">
              <a:solidFill>
                <a:srgbClr val="000000"/>
              </a:solidFill>
              <a:latin typeface="Arial"/>
              <a:ea typeface="Arial"/>
              <a:cs typeface="Arial"/>
              <a:sym typeface="Arial"/>
            </a:endParaRPr>
          </a:p>
        </p:txBody>
      </p:sp>
      <p:sp>
        <p:nvSpPr>
          <p:cNvPr id="43" name="Google Shape;43;g24361600e24_1_7"/>
          <p:cNvSpPr/>
          <p:nvPr/>
        </p:nvSpPr>
        <p:spPr>
          <a:xfrm>
            <a:off x="1450488" y="7831100"/>
            <a:ext cx="126090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The Large Hardon Collider</a:t>
            </a:r>
            <a:endParaRPr sz="1400" b="0" i="0" u="none" strike="noStrike" cap="none">
              <a:solidFill>
                <a:srgbClr val="000000"/>
              </a:solidFill>
              <a:latin typeface="Arial"/>
              <a:ea typeface="Arial"/>
              <a:cs typeface="Arial"/>
              <a:sym typeface="Arial"/>
            </a:endParaRPr>
          </a:p>
        </p:txBody>
      </p:sp>
      <p:sp>
        <p:nvSpPr>
          <p:cNvPr id="44" name="Google Shape;44;g24361600e24_1_7"/>
          <p:cNvSpPr txBox="1"/>
          <p:nvPr/>
        </p:nvSpPr>
        <p:spPr>
          <a:xfrm>
            <a:off x="1450488" y="14391997"/>
            <a:ext cx="6331500" cy="38610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ACME Lab is developing an FPGA emulator of the LHC RD53A chip.</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Emulator is able to recreate accurate hit signatures without actually being exposed to radiation, greatly simplifying its use.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emulator can be used for stress testing and can easily be reconfigured to target specific test cases.</a:t>
            </a:r>
            <a:endParaRPr sz="1400" b="0" i="0" u="none" strike="noStrike" cap="none">
              <a:solidFill>
                <a:srgbClr val="000000"/>
              </a:solidFill>
              <a:latin typeface="Arial"/>
              <a:ea typeface="Arial"/>
              <a:cs typeface="Arial"/>
              <a:sym typeface="Arial"/>
            </a:endParaRPr>
          </a:p>
        </p:txBody>
      </p:sp>
      <p:sp>
        <p:nvSpPr>
          <p:cNvPr id="45" name="Google Shape;45;g24361600e24_1_7"/>
          <p:cNvSpPr/>
          <p:nvPr/>
        </p:nvSpPr>
        <p:spPr>
          <a:xfrm>
            <a:off x="1514361" y="12919524"/>
            <a:ext cx="125451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RD53A Emulator</a:t>
            </a:r>
            <a:endParaRPr sz="1400" b="0" i="0" u="none" strike="noStrike" cap="none">
              <a:solidFill>
                <a:srgbClr val="000000"/>
              </a:solidFill>
              <a:latin typeface="Arial"/>
              <a:ea typeface="Arial"/>
              <a:cs typeface="Arial"/>
              <a:sym typeface="Arial"/>
            </a:endParaRPr>
          </a:p>
        </p:txBody>
      </p:sp>
      <p:sp>
        <p:nvSpPr>
          <p:cNvPr id="46" name="Google Shape;46;g24361600e24_1_7"/>
          <p:cNvSpPr/>
          <p:nvPr/>
        </p:nvSpPr>
        <p:spPr>
          <a:xfrm>
            <a:off x="1514361" y="19658625"/>
            <a:ext cx="127272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Emulator Features</a:t>
            </a:r>
            <a:endParaRPr sz="1400" b="0" i="0" u="none" strike="noStrike" cap="none">
              <a:solidFill>
                <a:srgbClr val="000000"/>
              </a:solidFill>
              <a:latin typeface="Arial"/>
              <a:ea typeface="Arial"/>
              <a:cs typeface="Arial"/>
              <a:sym typeface="Arial"/>
            </a:endParaRPr>
          </a:p>
        </p:txBody>
      </p:sp>
      <p:pic>
        <p:nvPicPr>
          <p:cNvPr id="47" name="Google Shape;47;g24361600e24_1_7"/>
          <p:cNvPicPr preferRelativeResize="0"/>
          <p:nvPr/>
        </p:nvPicPr>
        <p:blipFill rotWithShape="1">
          <a:blip r:embed="rId4">
            <a:alphaModFix/>
          </a:blip>
          <a:srcRect/>
          <a:stretch/>
        </p:blipFill>
        <p:spPr>
          <a:xfrm>
            <a:off x="7754979" y="21499370"/>
            <a:ext cx="6921074" cy="7635157"/>
          </a:xfrm>
          <a:prstGeom prst="rect">
            <a:avLst/>
          </a:prstGeom>
          <a:noFill/>
          <a:ln>
            <a:noFill/>
          </a:ln>
        </p:spPr>
      </p:pic>
      <p:sp>
        <p:nvSpPr>
          <p:cNvPr id="48" name="Google Shape;48;g24361600e24_1_7"/>
          <p:cNvSpPr txBox="1"/>
          <p:nvPr/>
        </p:nvSpPr>
        <p:spPr>
          <a:xfrm>
            <a:off x="1415275" y="21136420"/>
            <a:ext cx="6257700" cy="72471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Input data is received at 160 MBPS and is decoded using the custom RD53A protocol. </a:t>
            </a:r>
            <a:endParaRPr sz="1400" b="0" i="0" u="none" strike="noStrike" cap="none" dirty="0">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The received data is split into system commands and triggers (requests for hit data) and each is sent to their respective response units.</a:t>
            </a:r>
            <a:endParaRPr sz="1400" b="0" i="0" u="none" strike="noStrike" cap="none" dirty="0">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Commands are decoded and processed into appropriate system behavior such as </a:t>
            </a:r>
            <a:r>
              <a:rPr lang="en-US" sz="2500" b="0" i="0" u="none" strike="noStrike" cap="none" dirty="0" err="1">
                <a:solidFill>
                  <a:schemeClr val="dk1"/>
                </a:solidFill>
                <a:latin typeface="Open Sans"/>
                <a:ea typeface="Open Sans"/>
                <a:cs typeface="Open Sans"/>
                <a:sym typeface="Open Sans"/>
              </a:rPr>
              <a:t>rd</a:t>
            </a:r>
            <a:r>
              <a:rPr lang="en-US" sz="2500" b="0" i="0" u="none" strike="noStrike" cap="none" dirty="0">
                <a:solidFill>
                  <a:schemeClr val="dk1"/>
                </a:solidFill>
                <a:latin typeface="Open Sans"/>
                <a:ea typeface="Open Sans"/>
                <a:cs typeface="Open Sans"/>
                <a:sym typeface="Open Sans"/>
              </a:rPr>
              <a:t>-reg or </a:t>
            </a:r>
            <a:r>
              <a:rPr lang="en-US" sz="2500" b="0" i="0" u="none" strike="noStrike" cap="none" dirty="0" err="1">
                <a:solidFill>
                  <a:schemeClr val="dk1"/>
                </a:solidFill>
                <a:latin typeface="Open Sans"/>
                <a:ea typeface="Open Sans"/>
                <a:cs typeface="Open Sans"/>
                <a:sym typeface="Open Sans"/>
              </a:rPr>
              <a:t>wr</a:t>
            </a:r>
            <a:r>
              <a:rPr lang="en-US" sz="2500" b="0" i="0" u="none" strike="noStrike" cap="none" dirty="0">
                <a:solidFill>
                  <a:schemeClr val="dk1"/>
                </a:solidFill>
                <a:latin typeface="Open Sans"/>
                <a:ea typeface="Open Sans"/>
                <a:cs typeface="Open Sans"/>
                <a:sym typeface="Open Sans"/>
              </a:rPr>
              <a:t>-reg. </a:t>
            </a:r>
            <a:endParaRPr sz="1400" b="0" i="0" u="none" strike="noStrike" cap="none" dirty="0">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Triggers are processed and produce hit data.</a:t>
            </a:r>
            <a:endParaRPr sz="1400" b="0" i="0" u="none" strike="noStrike" cap="none" dirty="0">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Command and trigger output are combined into one data stream.</a:t>
            </a:r>
            <a:endParaRPr sz="1400" b="0" i="0" u="none" strike="noStrike" cap="none" dirty="0">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This data is split over four lanes and is encoded using Aurora 64/66B at 640 Mbps.  </a:t>
            </a:r>
            <a:endParaRPr sz="1400" b="0" i="0" u="none" strike="noStrike" cap="none" dirty="0">
              <a:solidFill>
                <a:srgbClr val="000000"/>
              </a:solidFill>
              <a:latin typeface="Arial"/>
              <a:ea typeface="Arial"/>
              <a:cs typeface="Arial"/>
              <a:sym typeface="Arial"/>
            </a:endParaRPr>
          </a:p>
        </p:txBody>
      </p:sp>
      <p:pic>
        <p:nvPicPr>
          <p:cNvPr id="49" name="Google Shape;49;g24361600e24_1_7"/>
          <p:cNvPicPr preferRelativeResize="0"/>
          <p:nvPr/>
        </p:nvPicPr>
        <p:blipFill rotWithShape="1">
          <a:blip r:embed="rId5">
            <a:alphaModFix/>
          </a:blip>
          <a:srcRect/>
          <a:stretch/>
        </p:blipFill>
        <p:spPr>
          <a:xfrm>
            <a:off x="8033739" y="14467441"/>
            <a:ext cx="6025733" cy="4519300"/>
          </a:xfrm>
          <a:prstGeom prst="rect">
            <a:avLst/>
          </a:prstGeom>
          <a:noFill/>
          <a:ln>
            <a:noFill/>
          </a:ln>
        </p:spPr>
      </p:pic>
      <p:sp>
        <p:nvSpPr>
          <p:cNvPr id="50" name="Google Shape;50;g24361600e24_1_7"/>
          <p:cNvSpPr/>
          <p:nvPr/>
        </p:nvSpPr>
        <p:spPr>
          <a:xfrm>
            <a:off x="16737905" y="19936962"/>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Hit Data/ Hit Generator</a:t>
            </a:r>
            <a:endParaRPr sz="1400" b="0" i="0" u="none" strike="noStrike" cap="none">
              <a:solidFill>
                <a:srgbClr val="000000"/>
              </a:solidFill>
              <a:latin typeface="Arial"/>
              <a:ea typeface="Arial"/>
              <a:cs typeface="Arial"/>
              <a:sym typeface="Arial"/>
            </a:endParaRPr>
          </a:p>
        </p:txBody>
      </p:sp>
      <p:pic>
        <p:nvPicPr>
          <p:cNvPr id="51" name="Google Shape;51;g24361600e24_1_7"/>
          <p:cNvPicPr preferRelativeResize="0"/>
          <p:nvPr/>
        </p:nvPicPr>
        <p:blipFill rotWithShape="1">
          <a:blip r:embed="rId6">
            <a:alphaModFix/>
          </a:blip>
          <a:srcRect/>
          <a:stretch/>
        </p:blipFill>
        <p:spPr>
          <a:xfrm>
            <a:off x="24390324" y="25005315"/>
            <a:ext cx="6424192" cy="3706353"/>
          </a:xfrm>
          <a:prstGeom prst="rect">
            <a:avLst/>
          </a:prstGeom>
          <a:noFill/>
          <a:ln>
            <a:noFill/>
          </a:ln>
        </p:spPr>
      </p:pic>
      <p:sp>
        <p:nvSpPr>
          <p:cNvPr id="52" name="Google Shape;52;g24361600e24_1_7"/>
          <p:cNvSpPr txBox="1"/>
          <p:nvPr/>
        </p:nvSpPr>
        <p:spPr>
          <a:xfrm>
            <a:off x="16413859" y="21201475"/>
            <a:ext cx="7083900" cy="80937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One of our main goals in the RD53A project is to produce realistic data that matches what would be seen in the LHC.</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To determine what our data should look like we have been using image processing techniques to analyze real data from the LHC.</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Our testing has shown that most of the data consists of simple shapes and lines.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Data is pseudo-randomly generated and output from the system via the Aurora lanes described to the right.</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 sample image to the right shows a generated hit patterning.</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To determine what our data should look like we have been using image processing techniques to analyze real data from the LHC.</a:t>
            </a:r>
            <a:endParaRPr sz="1400" b="0" i="0" u="none" strike="noStrike" cap="none">
              <a:solidFill>
                <a:srgbClr val="000000"/>
              </a:solidFill>
              <a:latin typeface="Arial"/>
              <a:ea typeface="Arial"/>
              <a:cs typeface="Arial"/>
              <a:sym typeface="Arial"/>
            </a:endParaRPr>
          </a:p>
          <a:p>
            <a:pPr marL="444490" marR="0" lvl="0" indent="-285740" algn="l" rtl="0">
              <a:lnSpc>
                <a:spcPct val="110000"/>
              </a:lnSpc>
              <a:spcBef>
                <a:spcPts val="0"/>
              </a:spcBef>
              <a:spcAft>
                <a:spcPts val="0"/>
              </a:spcAft>
              <a:buClr>
                <a:schemeClr val="dk1"/>
              </a:buClr>
              <a:buSzPts val="2500"/>
              <a:buFont typeface="Arial"/>
              <a:buNone/>
            </a:pPr>
            <a:endParaRPr sz="2500" b="0" i="0" u="none" strike="noStrike" cap="none">
              <a:solidFill>
                <a:schemeClr val="dk1"/>
              </a:solidFill>
              <a:latin typeface="Open Sans"/>
              <a:ea typeface="Open Sans"/>
              <a:cs typeface="Open Sans"/>
              <a:sym typeface="Open Sans"/>
            </a:endParaRPr>
          </a:p>
        </p:txBody>
      </p:sp>
      <p:sp>
        <p:nvSpPr>
          <p:cNvPr id="53" name="Google Shape;53;g24361600e24_1_7"/>
          <p:cNvSpPr txBox="1"/>
          <p:nvPr/>
        </p:nvSpPr>
        <p:spPr>
          <a:xfrm>
            <a:off x="16737903" y="9208585"/>
            <a:ext cx="14736900" cy="17445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Machine Learning is a popular solution to HEP issues, like hit tagging.</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However, ML needs hardware acceleration to be effective at large scale.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ACME Lab is working with CMS at Fermilab to make machine learning acceleration accessible to the HEP community.</a:t>
            </a:r>
            <a:endParaRPr sz="1400" b="0" i="0" u="none" strike="noStrike" cap="none">
              <a:solidFill>
                <a:srgbClr val="000000"/>
              </a:solidFill>
              <a:latin typeface="Arial"/>
              <a:ea typeface="Arial"/>
              <a:cs typeface="Arial"/>
              <a:sym typeface="Arial"/>
            </a:endParaRPr>
          </a:p>
        </p:txBody>
      </p:sp>
      <p:sp>
        <p:nvSpPr>
          <p:cNvPr id="54" name="Google Shape;54;g24361600e24_1_7"/>
          <p:cNvSpPr/>
          <p:nvPr/>
        </p:nvSpPr>
        <p:spPr>
          <a:xfrm>
            <a:off x="16737904" y="11435852"/>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ML Acceleration in the Cloud</a:t>
            </a:r>
            <a:endParaRPr sz="1400" b="0" i="0" u="none" strike="noStrike" cap="none">
              <a:solidFill>
                <a:srgbClr val="000000"/>
              </a:solidFill>
              <a:latin typeface="Arial"/>
              <a:ea typeface="Arial"/>
              <a:cs typeface="Arial"/>
              <a:sym typeface="Arial"/>
            </a:endParaRPr>
          </a:p>
        </p:txBody>
      </p:sp>
      <p:sp>
        <p:nvSpPr>
          <p:cNvPr id="55" name="Google Shape;55;g24361600e24_1_7"/>
          <p:cNvSpPr/>
          <p:nvPr/>
        </p:nvSpPr>
        <p:spPr>
          <a:xfrm>
            <a:off x="16814103" y="7837427"/>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Machine Learning Acceleration for HEP</a:t>
            </a:r>
            <a:endParaRPr sz="1400" b="0" i="0" u="none" strike="noStrike" cap="none">
              <a:solidFill>
                <a:srgbClr val="000000"/>
              </a:solidFill>
              <a:latin typeface="Arial"/>
              <a:ea typeface="Arial"/>
              <a:cs typeface="Arial"/>
              <a:sym typeface="Arial"/>
            </a:endParaRPr>
          </a:p>
        </p:txBody>
      </p:sp>
      <p:sp>
        <p:nvSpPr>
          <p:cNvPr id="56" name="Google Shape;56;g24361600e24_1_7"/>
          <p:cNvSpPr txBox="1"/>
          <p:nvPr/>
        </p:nvSpPr>
        <p:spPr>
          <a:xfrm>
            <a:off x="16737904" y="12771114"/>
            <a:ext cx="14736900" cy="17445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Microsoft provides a cloud service called Brainwave, which applies FPGAs to the task of machine learning acceleration.</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We are doing research into the efficacy of Brainwave for HEP applications.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Results look promising in the area of Top quark tagging.</a:t>
            </a:r>
            <a:endParaRPr sz="1400" b="0" i="0" u="none" strike="noStrike" cap="none">
              <a:solidFill>
                <a:srgbClr val="000000"/>
              </a:solidFill>
              <a:latin typeface="Arial"/>
              <a:ea typeface="Arial"/>
              <a:cs typeface="Arial"/>
              <a:sym typeface="Arial"/>
            </a:endParaRPr>
          </a:p>
        </p:txBody>
      </p:sp>
      <p:pic>
        <p:nvPicPr>
          <p:cNvPr id="57" name="Google Shape;57;g24361600e24_1_7"/>
          <p:cNvPicPr preferRelativeResize="0"/>
          <p:nvPr/>
        </p:nvPicPr>
        <p:blipFill rotWithShape="1">
          <a:blip r:embed="rId7">
            <a:alphaModFix/>
          </a:blip>
          <a:srcRect b="9302"/>
          <a:stretch/>
        </p:blipFill>
        <p:spPr>
          <a:xfrm>
            <a:off x="16716323" y="14986790"/>
            <a:ext cx="9662612" cy="4453768"/>
          </a:xfrm>
          <a:prstGeom prst="rect">
            <a:avLst/>
          </a:prstGeom>
          <a:noFill/>
          <a:ln>
            <a:noFill/>
          </a:ln>
        </p:spPr>
      </p:pic>
      <p:pic>
        <p:nvPicPr>
          <p:cNvPr id="58" name="Google Shape;58;g24361600e24_1_7" descr="https://lh6.googleusercontent.com/-zNgcXXeKAw3wvdhGqO4HfDVIQ4scrK48VmOULiISIlwIZn28EszS6X7Crcx6pUQzvtypnladIrDe-tWRuR4nEUrzEK3BBjLCYkrF5cRhfHS7FtTN44j8AEUMu4o4VH8M_AQtQN8lgI"/>
          <p:cNvPicPr preferRelativeResize="0"/>
          <p:nvPr/>
        </p:nvPicPr>
        <p:blipFill rotWithShape="1">
          <a:blip r:embed="rId8">
            <a:alphaModFix/>
          </a:blip>
          <a:srcRect/>
          <a:stretch/>
        </p:blipFill>
        <p:spPr>
          <a:xfrm>
            <a:off x="25815342" y="15349852"/>
            <a:ext cx="5335511" cy="3762818"/>
          </a:xfrm>
          <a:prstGeom prst="rect">
            <a:avLst/>
          </a:prstGeom>
          <a:noFill/>
          <a:ln>
            <a:noFill/>
          </a:ln>
        </p:spPr>
      </p:pic>
      <p:sp>
        <p:nvSpPr>
          <p:cNvPr id="59" name="Google Shape;59;g24361600e24_1_7"/>
          <p:cNvSpPr txBox="1"/>
          <p:nvPr/>
        </p:nvSpPr>
        <p:spPr>
          <a:xfrm>
            <a:off x="24598965" y="19519959"/>
            <a:ext cx="612900" cy="331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56"/>
              <a:buFont typeface="Arial"/>
              <a:buNone/>
            </a:pPr>
            <a:r>
              <a:rPr lang="en-US" sz="1556"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pic>
        <p:nvPicPr>
          <p:cNvPr id="60" name="Google Shape;60;g24361600e24_1_7"/>
          <p:cNvPicPr preferRelativeResize="0"/>
          <p:nvPr/>
        </p:nvPicPr>
        <p:blipFill rotWithShape="1">
          <a:blip r:embed="rId9">
            <a:alphaModFix/>
          </a:blip>
          <a:srcRect/>
          <a:stretch/>
        </p:blipFill>
        <p:spPr>
          <a:xfrm>
            <a:off x="24390325" y="21021227"/>
            <a:ext cx="6424195" cy="3858929"/>
          </a:xfrm>
          <a:prstGeom prst="rect">
            <a:avLst/>
          </a:prstGeom>
          <a:noFill/>
          <a:ln>
            <a:noFill/>
          </a:ln>
        </p:spPr>
      </p:pic>
      <p:sp>
        <p:nvSpPr>
          <p:cNvPr id="61" name="Google Shape;61;g24361600e24_1_7"/>
          <p:cNvSpPr/>
          <p:nvPr/>
        </p:nvSpPr>
        <p:spPr>
          <a:xfrm>
            <a:off x="1514362" y="29955003"/>
            <a:ext cx="127272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Hls4ml</a:t>
            </a:r>
            <a:endParaRPr sz="1400" b="0" i="0" u="none" strike="noStrike" cap="none">
              <a:solidFill>
                <a:srgbClr val="000000"/>
              </a:solidFill>
              <a:latin typeface="Arial"/>
              <a:ea typeface="Arial"/>
              <a:cs typeface="Arial"/>
              <a:sym typeface="Arial"/>
            </a:endParaRPr>
          </a:p>
        </p:txBody>
      </p:sp>
      <p:sp>
        <p:nvSpPr>
          <p:cNvPr id="62" name="Google Shape;62;g24361600e24_1_7"/>
          <p:cNvSpPr txBox="1"/>
          <p:nvPr/>
        </p:nvSpPr>
        <p:spPr>
          <a:xfrm>
            <a:off x="1514361" y="31575723"/>
            <a:ext cx="13801200" cy="21678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FPGAs are a leading candidate for ML acceleration going forward. However, they require specialized knowledge to use.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hls4ml is a tool that takes standard Neural Framework representations of DNNs and compiles them for use on FPGAs without requiring deep knowledge of FPGAs.</a:t>
            </a:r>
            <a:endParaRPr sz="1400" b="0" i="0" u="none" strike="noStrike" cap="none">
              <a:solidFill>
                <a:srgbClr val="000000"/>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2500"/>
              <a:buFont typeface="Arial"/>
              <a:buNone/>
            </a:pPr>
            <a:endParaRPr sz="2500" b="0" i="0" u="none" strike="noStrike" cap="none">
              <a:solidFill>
                <a:schemeClr val="dk1"/>
              </a:solidFill>
              <a:latin typeface="Open Sans"/>
              <a:ea typeface="Open Sans"/>
              <a:cs typeface="Open Sans"/>
              <a:sym typeface="Open Sans"/>
            </a:endParaRPr>
          </a:p>
        </p:txBody>
      </p:sp>
      <p:pic>
        <p:nvPicPr>
          <p:cNvPr id="63" name="Google Shape;63;g24361600e24_1_7"/>
          <p:cNvPicPr preferRelativeResize="0"/>
          <p:nvPr/>
        </p:nvPicPr>
        <p:blipFill rotWithShape="1">
          <a:blip r:embed="rId10">
            <a:alphaModFix/>
          </a:blip>
          <a:srcRect/>
          <a:stretch/>
        </p:blipFill>
        <p:spPr>
          <a:xfrm>
            <a:off x="2069668" y="33658122"/>
            <a:ext cx="12991837" cy="6140603"/>
          </a:xfrm>
          <a:prstGeom prst="rect">
            <a:avLst/>
          </a:prstGeom>
          <a:noFill/>
          <a:ln>
            <a:noFill/>
          </a:ln>
        </p:spPr>
      </p:pic>
      <p:pic>
        <p:nvPicPr>
          <p:cNvPr id="64" name="Google Shape;64;g24361600e24_1_7"/>
          <p:cNvPicPr preferRelativeResize="0"/>
          <p:nvPr/>
        </p:nvPicPr>
        <p:blipFill rotWithShape="1">
          <a:blip r:embed="rId11">
            <a:alphaModFix/>
          </a:blip>
          <a:srcRect/>
          <a:stretch/>
        </p:blipFill>
        <p:spPr>
          <a:xfrm>
            <a:off x="16991949" y="34211988"/>
            <a:ext cx="13791539" cy="5169471"/>
          </a:xfrm>
          <a:prstGeom prst="rect">
            <a:avLst/>
          </a:prstGeom>
          <a:noFill/>
          <a:ln>
            <a:noFill/>
          </a:ln>
        </p:spPr>
      </p:pic>
      <p:sp>
        <p:nvSpPr>
          <p:cNvPr id="65" name="Google Shape;65;g24361600e24_1_7"/>
          <p:cNvSpPr txBox="1"/>
          <p:nvPr/>
        </p:nvSpPr>
        <p:spPr>
          <a:xfrm>
            <a:off x="16991948" y="30755248"/>
            <a:ext cx="6192600" cy="25911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Further improvements to hls4ml</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Scaling up of Brainwave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Finish implementing the RD53A hit data generator </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Start planning the upgrade to RD53B, the next test chip</a:t>
            </a:r>
            <a:endParaRPr sz="1400" b="0" i="0" u="none" strike="noStrike" cap="none">
              <a:solidFill>
                <a:srgbClr val="000000"/>
              </a:solidFill>
              <a:latin typeface="Arial"/>
              <a:ea typeface="Arial"/>
              <a:cs typeface="Arial"/>
              <a:sym typeface="Arial"/>
            </a:endParaRPr>
          </a:p>
        </p:txBody>
      </p:sp>
      <p:sp>
        <p:nvSpPr>
          <p:cNvPr id="66" name="Google Shape;66;g24361600e24_1_7"/>
          <p:cNvSpPr/>
          <p:nvPr/>
        </p:nvSpPr>
        <p:spPr>
          <a:xfrm>
            <a:off x="16737903" y="29273700"/>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Future Work, References, and Acknowledgments</a:t>
            </a:r>
            <a:endParaRPr sz="1400" b="0" i="0" u="none" strike="noStrike" cap="none">
              <a:solidFill>
                <a:srgbClr val="000000"/>
              </a:solidFill>
              <a:latin typeface="Arial"/>
              <a:ea typeface="Arial"/>
              <a:cs typeface="Arial"/>
              <a:sym typeface="Arial"/>
            </a:endParaRPr>
          </a:p>
        </p:txBody>
      </p:sp>
      <p:sp>
        <p:nvSpPr>
          <p:cNvPr id="67" name="Google Shape;67;g24361600e24_1_7"/>
          <p:cNvSpPr txBox="1"/>
          <p:nvPr/>
        </p:nvSpPr>
        <p:spPr>
          <a:xfrm>
            <a:off x="23541023" y="32210357"/>
            <a:ext cx="7608600" cy="1705500"/>
          </a:xfrm>
          <a:prstGeom prst="rect">
            <a:avLst/>
          </a:prstGeom>
          <a:noFill/>
          <a:ln>
            <a:noFill/>
          </a:ln>
        </p:spPr>
        <p:txBody>
          <a:bodyPr spcFirstLastPara="1" wrap="square" lIns="88875" tIns="44425" rIns="88875" bIns="44425" anchor="t" anchorCtr="0">
            <a:spAutoFit/>
          </a:bodyPr>
          <a:lstStyle/>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[1] A. Caulfield, E. Chung, A. Putnam, H. Angepat, J. Fowers, M. Haselman et al., A cloud-scale acceleration architecture, IEEE Computer Society, October, 2016.</a:t>
            </a:r>
            <a:endParaRPr sz="1400" b="0" i="0" u="none" strike="noStrike" cap="none">
              <a:solidFill>
                <a:srgbClr val="000000"/>
              </a:solidFill>
              <a:latin typeface="Arial"/>
              <a:ea typeface="Arial"/>
              <a:cs typeface="Arial"/>
              <a:sym typeface="Arial"/>
            </a:endParaRPr>
          </a:p>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[2] J. Duarte et. al., Fast inference of deep neural networks in FPGAs for particle physics, arXiv:1804.06913v3 [physics.ins-det] 28</a:t>
            </a:r>
            <a:endParaRPr sz="1944" b="0" i="0" u="none" strike="noStrike" cap="none">
              <a:solidFill>
                <a:schemeClr val="dk1"/>
              </a:solidFill>
              <a:latin typeface="Quattrocento Sans"/>
              <a:ea typeface="Quattrocento Sans"/>
              <a:cs typeface="Quattrocento Sans"/>
              <a:sym typeface="Quattrocento Sans"/>
            </a:endParaRPr>
          </a:p>
        </p:txBody>
      </p:sp>
      <p:sp>
        <p:nvSpPr>
          <p:cNvPr id="68" name="Google Shape;68;g24361600e24_1_7"/>
          <p:cNvSpPr txBox="1"/>
          <p:nvPr/>
        </p:nvSpPr>
        <p:spPr>
          <a:xfrm>
            <a:off x="23542334" y="30651236"/>
            <a:ext cx="7608600" cy="1376400"/>
          </a:xfrm>
          <a:prstGeom prst="rect">
            <a:avLst/>
          </a:prstGeom>
          <a:noFill/>
          <a:ln>
            <a:noFill/>
          </a:ln>
        </p:spPr>
        <p:txBody>
          <a:bodyPr spcFirstLastPara="1" wrap="square" lIns="88875" tIns="44425" rIns="88875" bIns="44425" anchor="t" anchorCtr="0">
            <a:spAutoFit/>
          </a:bodyPr>
          <a:lstStyle/>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Faculty: Scott Hauck, Shih-Chieh Hsu</a:t>
            </a:r>
            <a:endParaRPr sz="1400" b="0" i="0" u="none" strike="noStrike" cap="none">
              <a:solidFill>
                <a:srgbClr val="000000"/>
              </a:solidFill>
              <a:latin typeface="Arial"/>
              <a:ea typeface="Arial"/>
              <a:cs typeface="Arial"/>
              <a:sym typeface="Arial"/>
            </a:endParaRPr>
          </a:p>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Graduate Students: Douglas Smith, Dustin Werran, Richa Rao</a:t>
            </a:r>
            <a:endParaRPr sz="1400" b="0" i="0" u="none" strike="noStrike" cap="none">
              <a:solidFill>
                <a:srgbClr val="000000"/>
              </a:solidFill>
              <a:latin typeface="Arial"/>
              <a:ea typeface="Arial"/>
              <a:cs typeface="Arial"/>
              <a:sym typeface="Arial"/>
            </a:endParaRPr>
          </a:p>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Undergraduate Students: Tony Faubert, Jessica Lan, Kylie Lim, Matthew Trahms, Donovan Erickson</a:t>
            </a:r>
            <a:endParaRPr sz="1400" b="0" i="0" u="none" strike="noStrike" cap="none">
              <a:solidFill>
                <a:srgbClr val="000000"/>
              </a:solidFill>
              <a:latin typeface="Arial"/>
              <a:ea typeface="Arial"/>
              <a:cs typeface="Arial"/>
              <a:sym typeface="Arial"/>
            </a:endParaRPr>
          </a:p>
        </p:txBody>
      </p:sp>
      <p:sp>
        <p:nvSpPr>
          <p:cNvPr id="69" name="Google Shape;69;g24361600e24_1_7"/>
          <p:cNvSpPr txBox="1"/>
          <p:nvPr/>
        </p:nvSpPr>
        <p:spPr>
          <a:xfrm>
            <a:off x="5372100" y="6051001"/>
            <a:ext cx="230193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00"/>
              <a:buFont typeface="Arial"/>
              <a:buNone/>
            </a:pPr>
            <a:r>
              <a:rPr lang="en-US" sz="4200" b="1" i="0" u="none" strike="noStrike" cap="none">
                <a:solidFill>
                  <a:schemeClr val="lt1"/>
                </a:solidFill>
                <a:latin typeface="Encode Sans"/>
                <a:ea typeface="Encode Sans"/>
                <a:cs typeface="Encode Sans"/>
                <a:sym typeface="Encode Sans"/>
              </a:rPr>
              <a:t>STUDENTS:  </a:t>
            </a:r>
            <a:r>
              <a:rPr lang="en-US" sz="3500" b="1" i="0" u="none" strike="noStrike" cap="none">
                <a:solidFill>
                  <a:schemeClr val="lt1"/>
                </a:solidFill>
                <a:latin typeface="Encode Sans"/>
                <a:ea typeface="Encode Sans"/>
                <a:cs typeface="Encode Sans"/>
                <a:sym typeface="Encode Sans"/>
              </a:rPr>
              <a:t>DOUGLAS SMITH, DUSTIN WERRAN, SCOTT HAUCK</a:t>
            </a:r>
            <a:endParaRPr sz="3500" b="1" i="0" u="none" strike="noStrike" cap="none">
              <a:solidFill>
                <a:schemeClr val="lt1"/>
              </a:solidFill>
              <a:latin typeface="Encode Sans"/>
              <a:ea typeface="Encode Sans"/>
              <a:cs typeface="Encode Sans"/>
              <a:sym typeface="Encode Sans"/>
            </a:endParaRPr>
          </a:p>
        </p:txBody>
      </p:sp>
      <p:sp>
        <p:nvSpPr>
          <p:cNvPr id="70" name="Google Shape;70;g24361600e24_1_7"/>
          <p:cNvSpPr txBox="1"/>
          <p:nvPr/>
        </p:nvSpPr>
        <p:spPr>
          <a:xfrm>
            <a:off x="11315700" y="40664365"/>
            <a:ext cx="15925800" cy="35316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200"/>
              <a:buFont typeface="Arial"/>
              <a:buNone/>
            </a:pPr>
            <a:r>
              <a:rPr lang="en-US" sz="4200" b="1" i="0" u="none" strike="noStrike" cap="none">
                <a:solidFill>
                  <a:schemeClr val="lt1"/>
                </a:solidFill>
                <a:latin typeface="Encode Sans"/>
                <a:ea typeface="Encode Sans"/>
                <a:cs typeface="Encode Sans"/>
                <a:sym typeface="Encode Sans"/>
              </a:rPr>
              <a:t>ADVISERS:  </a:t>
            </a:r>
            <a:r>
              <a:rPr lang="en-US" sz="3000" b="1" i="0" u="none" strike="noStrike" cap="none">
                <a:solidFill>
                  <a:schemeClr val="lt1"/>
                </a:solidFill>
                <a:latin typeface="Encode Sans"/>
                <a:ea typeface="Encode Sans"/>
                <a:cs typeface="Encode Sans"/>
                <a:sym typeface="Encode Sans"/>
              </a:rPr>
              <a:t>JOHN DOE, ROBERT WALTER, WILLIAM RICHARDS, JANE DOE</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000"/>
              <a:buFont typeface="Arial"/>
              <a:buNone/>
            </a:pPr>
            <a:r>
              <a:rPr lang="en-US" sz="4200" b="1" i="0" u="none" strike="noStrike" cap="none">
                <a:solidFill>
                  <a:schemeClr val="lt1"/>
                </a:solidFill>
                <a:latin typeface="Encode Sans"/>
                <a:ea typeface="Encode Sans"/>
                <a:cs typeface="Encode Sans"/>
                <a:sym typeface="Encode Sans"/>
              </a:rPr>
              <a:t>SPONSOR:  </a:t>
            </a:r>
            <a:r>
              <a:rPr lang="en-US" sz="3000" b="1" i="0" u="none" strike="noStrike" cap="none">
                <a:solidFill>
                  <a:schemeClr val="lt1"/>
                </a:solidFill>
                <a:latin typeface="Encode Sans"/>
                <a:ea typeface="Encode Sans"/>
                <a:cs typeface="Encode Sans"/>
                <a:sym typeface="Encode Sans"/>
              </a:rPr>
              <a:t>ELECTRICAL &amp; COMPUTER ENGINEERING DEPARTMENT, UNIVERSITY OF WASHINGTON</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500"/>
              <a:buFont typeface="Arial"/>
              <a:buNone/>
            </a:pPr>
            <a:endParaRPr sz="3500" b="1" i="0" u="none" strike="noStrike" cap="none">
              <a:solidFill>
                <a:schemeClr val="lt1"/>
              </a:solidFill>
              <a:latin typeface="Encode Sans"/>
              <a:ea typeface="Encode Sans"/>
              <a:cs typeface="Encode Sans"/>
              <a:sym typeface="Encode Sans"/>
            </a:endParaRPr>
          </a:p>
        </p:txBody>
      </p:sp>
      <p:sp>
        <p:nvSpPr>
          <p:cNvPr id="71" name="Google Shape;71;g24361600e24_1_7"/>
          <p:cNvSpPr txBox="1"/>
          <p:nvPr/>
        </p:nvSpPr>
        <p:spPr>
          <a:xfrm>
            <a:off x="5207100" y="987245"/>
            <a:ext cx="22034400" cy="2555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0"/>
              <a:buFont typeface="Arial"/>
              <a:buNone/>
            </a:pPr>
            <a:r>
              <a:rPr lang="en-US" sz="8000" b="1" i="0" u="none" strike="noStrike" cap="none">
                <a:solidFill>
                  <a:schemeClr val="lt1"/>
                </a:solidFill>
                <a:latin typeface="Encode Sans"/>
                <a:ea typeface="Encode Sans"/>
                <a:cs typeface="Encode Sans"/>
                <a:sym typeface="Encode Sans"/>
              </a:rPr>
              <a:t>HARDWARE ACCELERATION APPLICATIONS </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500"/>
              <a:buFont typeface="Arial"/>
              <a:buNone/>
            </a:pPr>
            <a:r>
              <a:rPr lang="en-US" sz="8000" b="1" i="0" u="none" strike="noStrike" cap="none">
                <a:solidFill>
                  <a:schemeClr val="lt1"/>
                </a:solidFill>
                <a:latin typeface="Encode Sans"/>
                <a:ea typeface="Encode Sans"/>
                <a:cs typeface="Encode Sans"/>
                <a:sym typeface="Encode Sans"/>
              </a:rPr>
              <a:t>FOR THE LARGE HADRON COLLIDER </a:t>
            </a:r>
            <a:endParaRPr sz="1900" b="0" i="0" u="none" strike="noStrike" cap="none">
              <a:solidFill>
                <a:srgbClr val="000000"/>
              </a:solidFill>
              <a:latin typeface="Arial"/>
              <a:ea typeface="Arial"/>
              <a:cs typeface="Arial"/>
              <a:sym typeface="Arial"/>
            </a:endParaRPr>
          </a:p>
        </p:txBody>
      </p:sp>
      <p:sp>
        <p:nvSpPr>
          <p:cNvPr id="72" name="Google Shape;72;g24361600e24_1_7"/>
          <p:cNvSpPr txBox="1"/>
          <p:nvPr/>
        </p:nvSpPr>
        <p:spPr>
          <a:xfrm>
            <a:off x="28848606" y="1447809"/>
            <a:ext cx="4423200" cy="314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600" b="0" i="0" u="none" strike="noStrike" cap="none">
                <a:solidFill>
                  <a:srgbClr val="FFFFFF"/>
                </a:solidFill>
                <a:latin typeface="Arial"/>
                <a:ea typeface="Arial"/>
                <a:cs typeface="Arial"/>
                <a:sym typeface="Arial"/>
              </a:rPr>
              <a:t>Sponsor Company Logo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g24361600e24_1_41"/>
          <p:cNvSpPr txBox="1"/>
          <p:nvPr/>
        </p:nvSpPr>
        <p:spPr>
          <a:xfrm>
            <a:off x="1450488" y="9100084"/>
            <a:ext cx="12609000" cy="30144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Large Hadron Collider (LHC) is the largest particle collider in the world. Physicists are interested in observing rare events by colliding two high energy particle beams.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An upcoming upgrade to the detector will substantially increase the amount of collisions per second.</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New technologies are being developed to cope with the substantial increase in particle flux.</a:t>
            </a:r>
            <a:endParaRPr sz="1400" b="0" i="0" u="none" strike="noStrike" cap="none">
              <a:solidFill>
                <a:srgbClr val="000000"/>
              </a:solidFill>
              <a:latin typeface="Arial"/>
              <a:ea typeface="Arial"/>
              <a:cs typeface="Arial"/>
              <a:sym typeface="Arial"/>
            </a:endParaRPr>
          </a:p>
        </p:txBody>
      </p:sp>
      <p:sp>
        <p:nvSpPr>
          <p:cNvPr id="79" name="Google Shape;79;g24361600e24_1_41"/>
          <p:cNvSpPr/>
          <p:nvPr/>
        </p:nvSpPr>
        <p:spPr>
          <a:xfrm>
            <a:off x="1450488" y="7831100"/>
            <a:ext cx="126090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The Large Hardon Collider</a:t>
            </a:r>
            <a:endParaRPr sz="1400" b="0" i="0" u="none" strike="noStrike" cap="none">
              <a:solidFill>
                <a:srgbClr val="000000"/>
              </a:solidFill>
              <a:latin typeface="Arial"/>
              <a:ea typeface="Arial"/>
              <a:cs typeface="Arial"/>
              <a:sym typeface="Arial"/>
            </a:endParaRPr>
          </a:p>
        </p:txBody>
      </p:sp>
      <p:sp>
        <p:nvSpPr>
          <p:cNvPr id="80" name="Google Shape;80;g24361600e24_1_41"/>
          <p:cNvSpPr txBox="1"/>
          <p:nvPr/>
        </p:nvSpPr>
        <p:spPr>
          <a:xfrm>
            <a:off x="1450488" y="14391997"/>
            <a:ext cx="6331500" cy="38610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ACME Lab is developing an FPGA emulator of the LHC RD53A chip.</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Emulator is able to recreate accurate hit signatures without actually being exposed to radiation, greatly simplifying its use.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emulator can be used for stress testing and can easily be reconfigured to target specific test cases.</a:t>
            </a:r>
            <a:endParaRPr sz="1400" b="0" i="0" u="none" strike="noStrike" cap="none">
              <a:solidFill>
                <a:srgbClr val="000000"/>
              </a:solidFill>
              <a:latin typeface="Arial"/>
              <a:ea typeface="Arial"/>
              <a:cs typeface="Arial"/>
              <a:sym typeface="Arial"/>
            </a:endParaRPr>
          </a:p>
        </p:txBody>
      </p:sp>
      <p:sp>
        <p:nvSpPr>
          <p:cNvPr id="81" name="Google Shape;81;g24361600e24_1_41"/>
          <p:cNvSpPr/>
          <p:nvPr/>
        </p:nvSpPr>
        <p:spPr>
          <a:xfrm>
            <a:off x="1514361" y="12919524"/>
            <a:ext cx="125451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RD53A Emulator</a:t>
            </a:r>
            <a:endParaRPr sz="1400" b="0" i="0" u="none" strike="noStrike" cap="none">
              <a:solidFill>
                <a:srgbClr val="000000"/>
              </a:solidFill>
              <a:latin typeface="Arial"/>
              <a:ea typeface="Arial"/>
              <a:cs typeface="Arial"/>
              <a:sym typeface="Arial"/>
            </a:endParaRPr>
          </a:p>
        </p:txBody>
      </p:sp>
      <p:sp>
        <p:nvSpPr>
          <p:cNvPr id="82" name="Google Shape;82;g24361600e24_1_41"/>
          <p:cNvSpPr/>
          <p:nvPr/>
        </p:nvSpPr>
        <p:spPr>
          <a:xfrm>
            <a:off x="1514361" y="19658625"/>
            <a:ext cx="127272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Emulator Features</a:t>
            </a:r>
            <a:endParaRPr sz="1400" b="0" i="0" u="none" strike="noStrike" cap="none">
              <a:solidFill>
                <a:srgbClr val="000000"/>
              </a:solidFill>
              <a:latin typeface="Arial"/>
              <a:ea typeface="Arial"/>
              <a:cs typeface="Arial"/>
              <a:sym typeface="Arial"/>
            </a:endParaRPr>
          </a:p>
        </p:txBody>
      </p:sp>
      <p:pic>
        <p:nvPicPr>
          <p:cNvPr id="83" name="Google Shape;83;g24361600e24_1_41"/>
          <p:cNvPicPr preferRelativeResize="0"/>
          <p:nvPr/>
        </p:nvPicPr>
        <p:blipFill rotWithShape="1">
          <a:blip r:embed="rId4">
            <a:alphaModFix/>
          </a:blip>
          <a:srcRect/>
          <a:stretch/>
        </p:blipFill>
        <p:spPr>
          <a:xfrm>
            <a:off x="7754979" y="21499370"/>
            <a:ext cx="6921074" cy="7635157"/>
          </a:xfrm>
          <a:prstGeom prst="rect">
            <a:avLst/>
          </a:prstGeom>
          <a:noFill/>
          <a:ln>
            <a:noFill/>
          </a:ln>
        </p:spPr>
      </p:pic>
      <p:sp>
        <p:nvSpPr>
          <p:cNvPr id="84" name="Google Shape;84;g24361600e24_1_41"/>
          <p:cNvSpPr txBox="1"/>
          <p:nvPr/>
        </p:nvSpPr>
        <p:spPr>
          <a:xfrm>
            <a:off x="1415275" y="21136420"/>
            <a:ext cx="6257700" cy="72471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Input data is received at 160 MBPS and is decoded using the custom RD53A protocol. </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The received data is split into system commands and triggers (requests for hit data) and each is sent to their respective response units.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Commands are decoded and processed into appropriate system behavior such as rd-reg or wr-reg. </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Triggers are processed and produce hit data.</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Command and trigger output are combined into one data stream.</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This data is split over four lanes and is encoded using Aurora 64/66B at 640 Mbps.  </a:t>
            </a:r>
            <a:endParaRPr sz="1400" b="0" i="0" u="none" strike="noStrike" cap="none">
              <a:solidFill>
                <a:srgbClr val="000000"/>
              </a:solidFill>
              <a:latin typeface="Arial"/>
              <a:ea typeface="Arial"/>
              <a:cs typeface="Arial"/>
              <a:sym typeface="Arial"/>
            </a:endParaRPr>
          </a:p>
        </p:txBody>
      </p:sp>
      <p:pic>
        <p:nvPicPr>
          <p:cNvPr id="85" name="Google Shape;85;g24361600e24_1_41"/>
          <p:cNvPicPr preferRelativeResize="0"/>
          <p:nvPr/>
        </p:nvPicPr>
        <p:blipFill rotWithShape="1">
          <a:blip r:embed="rId5">
            <a:alphaModFix/>
          </a:blip>
          <a:srcRect/>
          <a:stretch/>
        </p:blipFill>
        <p:spPr>
          <a:xfrm>
            <a:off x="8033739" y="14467441"/>
            <a:ext cx="6025733" cy="4519300"/>
          </a:xfrm>
          <a:prstGeom prst="rect">
            <a:avLst/>
          </a:prstGeom>
          <a:noFill/>
          <a:ln>
            <a:noFill/>
          </a:ln>
        </p:spPr>
      </p:pic>
      <p:sp>
        <p:nvSpPr>
          <p:cNvPr id="86" name="Google Shape;86;g24361600e24_1_41"/>
          <p:cNvSpPr/>
          <p:nvPr/>
        </p:nvSpPr>
        <p:spPr>
          <a:xfrm>
            <a:off x="16737905" y="19936962"/>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Hit Data/ Hit Generator</a:t>
            </a:r>
            <a:endParaRPr sz="1400" b="0" i="0" u="none" strike="noStrike" cap="none">
              <a:solidFill>
                <a:srgbClr val="000000"/>
              </a:solidFill>
              <a:latin typeface="Arial"/>
              <a:ea typeface="Arial"/>
              <a:cs typeface="Arial"/>
              <a:sym typeface="Arial"/>
            </a:endParaRPr>
          </a:p>
        </p:txBody>
      </p:sp>
      <p:pic>
        <p:nvPicPr>
          <p:cNvPr id="87" name="Google Shape;87;g24361600e24_1_41"/>
          <p:cNvPicPr preferRelativeResize="0"/>
          <p:nvPr/>
        </p:nvPicPr>
        <p:blipFill rotWithShape="1">
          <a:blip r:embed="rId6">
            <a:alphaModFix/>
          </a:blip>
          <a:srcRect/>
          <a:stretch/>
        </p:blipFill>
        <p:spPr>
          <a:xfrm>
            <a:off x="24390324" y="25005315"/>
            <a:ext cx="6424192" cy="3706353"/>
          </a:xfrm>
          <a:prstGeom prst="rect">
            <a:avLst/>
          </a:prstGeom>
          <a:noFill/>
          <a:ln>
            <a:noFill/>
          </a:ln>
        </p:spPr>
      </p:pic>
      <p:sp>
        <p:nvSpPr>
          <p:cNvPr id="88" name="Google Shape;88;g24361600e24_1_41"/>
          <p:cNvSpPr txBox="1"/>
          <p:nvPr/>
        </p:nvSpPr>
        <p:spPr>
          <a:xfrm>
            <a:off x="16413859" y="21201475"/>
            <a:ext cx="7083900" cy="80937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One of our main goals in the RD53A project is to produce realistic data that matches what would be seen in the LHC.</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To determine what our data should look like we have been using image processing techniques to analyze real data from the LHC.</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Our testing has shown that most of the data consists of simple shapes and lines.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Data is pseudo-randomly generated and output from the system via the Aurora lanes described to the right.</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 sample image to the right shows a generated hit patterning.</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To determine what our data should look like we have been using image processing techniques to analyze real data from the LHC.</a:t>
            </a:r>
            <a:endParaRPr sz="1400" b="0" i="0" u="none" strike="noStrike" cap="none">
              <a:solidFill>
                <a:srgbClr val="000000"/>
              </a:solidFill>
              <a:latin typeface="Arial"/>
              <a:ea typeface="Arial"/>
              <a:cs typeface="Arial"/>
              <a:sym typeface="Arial"/>
            </a:endParaRPr>
          </a:p>
          <a:p>
            <a:pPr marL="444490" marR="0" lvl="0" indent="-285740" algn="l" rtl="0">
              <a:lnSpc>
                <a:spcPct val="110000"/>
              </a:lnSpc>
              <a:spcBef>
                <a:spcPts val="0"/>
              </a:spcBef>
              <a:spcAft>
                <a:spcPts val="0"/>
              </a:spcAft>
              <a:buClr>
                <a:schemeClr val="dk1"/>
              </a:buClr>
              <a:buSzPts val="2500"/>
              <a:buFont typeface="Arial"/>
              <a:buNone/>
            </a:pPr>
            <a:endParaRPr sz="2500" b="0" i="0" u="none" strike="noStrike" cap="none">
              <a:solidFill>
                <a:schemeClr val="dk1"/>
              </a:solidFill>
              <a:latin typeface="Open Sans"/>
              <a:ea typeface="Open Sans"/>
              <a:cs typeface="Open Sans"/>
              <a:sym typeface="Open Sans"/>
            </a:endParaRPr>
          </a:p>
        </p:txBody>
      </p:sp>
      <p:sp>
        <p:nvSpPr>
          <p:cNvPr id="89" name="Google Shape;89;g24361600e24_1_41"/>
          <p:cNvSpPr txBox="1"/>
          <p:nvPr/>
        </p:nvSpPr>
        <p:spPr>
          <a:xfrm>
            <a:off x="16737903" y="9208585"/>
            <a:ext cx="14736900" cy="17445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Machine Learning is a popular solution to HEP issues, like hit tagging.</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However, ML needs hardware acceleration to be effective at large scale.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ACME Lab is working with CMS at Fermilab to make machine learning acceleration accessible to the HEP community.</a:t>
            </a:r>
            <a:endParaRPr sz="1400" b="0" i="0" u="none" strike="noStrike" cap="none">
              <a:solidFill>
                <a:srgbClr val="000000"/>
              </a:solidFill>
              <a:latin typeface="Arial"/>
              <a:ea typeface="Arial"/>
              <a:cs typeface="Arial"/>
              <a:sym typeface="Arial"/>
            </a:endParaRPr>
          </a:p>
        </p:txBody>
      </p:sp>
      <p:sp>
        <p:nvSpPr>
          <p:cNvPr id="90" name="Google Shape;90;g24361600e24_1_41"/>
          <p:cNvSpPr/>
          <p:nvPr/>
        </p:nvSpPr>
        <p:spPr>
          <a:xfrm>
            <a:off x="16737904" y="11435852"/>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ML Acceleration in the Cloud</a:t>
            </a:r>
            <a:endParaRPr sz="1400" b="0" i="0" u="none" strike="noStrike" cap="none">
              <a:solidFill>
                <a:srgbClr val="000000"/>
              </a:solidFill>
              <a:latin typeface="Arial"/>
              <a:ea typeface="Arial"/>
              <a:cs typeface="Arial"/>
              <a:sym typeface="Arial"/>
            </a:endParaRPr>
          </a:p>
        </p:txBody>
      </p:sp>
      <p:sp>
        <p:nvSpPr>
          <p:cNvPr id="91" name="Google Shape;91;g24361600e24_1_41"/>
          <p:cNvSpPr/>
          <p:nvPr/>
        </p:nvSpPr>
        <p:spPr>
          <a:xfrm>
            <a:off x="16814103" y="7837427"/>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Machine Learning Acceleration for HEP</a:t>
            </a:r>
            <a:endParaRPr sz="1400" b="0" i="0" u="none" strike="noStrike" cap="none">
              <a:solidFill>
                <a:srgbClr val="000000"/>
              </a:solidFill>
              <a:latin typeface="Arial"/>
              <a:ea typeface="Arial"/>
              <a:cs typeface="Arial"/>
              <a:sym typeface="Arial"/>
            </a:endParaRPr>
          </a:p>
        </p:txBody>
      </p:sp>
      <p:sp>
        <p:nvSpPr>
          <p:cNvPr id="92" name="Google Shape;92;g24361600e24_1_41"/>
          <p:cNvSpPr txBox="1"/>
          <p:nvPr/>
        </p:nvSpPr>
        <p:spPr>
          <a:xfrm>
            <a:off x="16737904" y="12771114"/>
            <a:ext cx="14736900" cy="17445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Microsoft provides a cloud service called Brainwave, which applies FPGAs to the task of machine learning acceleration.</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We are doing research into the efficacy of Brainwave for HEP applications.</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Results look promising in the area of Top quark tagging.</a:t>
            </a:r>
            <a:endParaRPr sz="1400" b="0" i="0" u="none" strike="noStrike" cap="none">
              <a:solidFill>
                <a:srgbClr val="000000"/>
              </a:solidFill>
              <a:latin typeface="Arial"/>
              <a:ea typeface="Arial"/>
              <a:cs typeface="Arial"/>
              <a:sym typeface="Arial"/>
            </a:endParaRPr>
          </a:p>
        </p:txBody>
      </p:sp>
      <p:pic>
        <p:nvPicPr>
          <p:cNvPr id="93" name="Google Shape;93;g24361600e24_1_41"/>
          <p:cNvPicPr preferRelativeResize="0"/>
          <p:nvPr/>
        </p:nvPicPr>
        <p:blipFill rotWithShape="1">
          <a:blip r:embed="rId7">
            <a:alphaModFix/>
          </a:blip>
          <a:srcRect b="9302"/>
          <a:stretch/>
        </p:blipFill>
        <p:spPr>
          <a:xfrm>
            <a:off x="16716323" y="14986790"/>
            <a:ext cx="9662612" cy="4453768"/>
          </a:xfrm>
          <a:prstGeom prst="rect">
            <a:avLst/>
          </a:prstGeom>
          <a:noFill/>
          <a:ln>
            <a:noFill/>
          </a:ln>
        </p:spPr>
      </p:pic>
      <p:pic>
        <p:nvPicPr>
          <p:cNvPr id="94" name="Google Shape;94;g24361600e24_1_41" descr="https://lh6.googleusercontent.com/-zNgcXXeKAw3wvdhGqO4HfDVIQ4scrK48VmOULiISIlwIZn28EszS6X7Crcx6pUQzvtypnladIrDe-tWRuR4nEUrzEK3BBjLCYkrF5cRhfHS7FtTN44j8AEUMu4o4VH8M_AQtQN8lgI"/>
          <p:cNvPicPr preferRelativeResize="0"/>
          <p:nvPr/>
        </p:nvPicPr>
        <p:blipFill rotWithShape="1">
          <a:blip r:embed="rId8">
            <a:alphaModFix/>
          </a:blip>
          <a:srcRect/>
          <a:stretch/>
        </p:blipFill>
        <p:spPr>
          <a:xfrm>
            <a:off x="25815342" y="15349852"/>
            <a:ext cx="5335511" cy="3762818"/>
          </a:xfrm>
          <a:prstGeom prst="rect">
            <a:avLst/>
          </a:prstGeom>
          <a:noFill/>
          <a:ln>
            <a:noFill/>
          </a:ln>
        </p:spPr>
      </p:pic>
      <p:sp>
        <p:nvSpPr>
          <p:cNvPr id="95" name="Google Shape;95;g24361600e24_1_41"/>
          <p:cNvSpPr txBox="1"/>
          <p:nvPr/>
        </p:nvSpPr>
        <p:spPr>
          <a:xfrm>
            <a:off x="24598965" y="19519959"/>
            <a:ext cx="612900" cy="331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56"/>
              <a:buFont typeface="Arial"/>
              <a:buNone/>
            </a:pPr>
            <a:r>
              <a:rPr lang="en-US" sz="1556" b="0" i="0" u="none" strike="noStrike" cap="none">
                <a:solidFill>
                  <a:schemeClr val="dk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pic>
        <p:nvPicPr>
          <p:cNvPr id="96" name="Google Shape;96;g24361600e24_1_41"/>
          <p:cNvPicPr preferRelativeResize="0"/>
          <p:nvPr/>
        </p:nvPicPr>
        <p:blipFill rotWithShape="1">
          <a:blip r:embed="rId9">
            <a:alphaModFix/>
          </a:blip>
          <a:srcRect/>
          <a:stretch/>
        </p:blipFill>
        <p:spPr>
          <a:xfrm>
            <a:off x="24390325" y="21021227"/>
            <a:ext cx="6424195" cy="3858929"/>
          </a:xfrm>
          <a:prstGeom prst="rect">
            <a:avLst/>
          </a:prstGeom>
          <a:noFill/>
          <a:ln>
            <a:noFill/>
          </a:ln>
        </p:spPr>
      </p:pic>
      <p:sp>
        <p:nvSpPr>
          <p:cNvPr id="97" name="Google Shape;97;g24361600e24_1_41"/>
          <p:cNvSpPr/>
          <p:nvPr/>
        </p:nvSpPr>
        <p:spPr>
          <a:xfrm>
            <a:off x="1514362" y="29955003"/>
            <a:ext cx="127272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Hls4ml</a:t>
            </a:r>
            <a:endParaRPr sz="1400" b="0" i="0" u="none" strike="noStrike" cap="none">
              <a:solidFill>
                <a:srgbClr val="000000"/>
              </a:solidFill>
              <a:latin typeface="Arial"/>
              <a:ea typeface="Arial"/>
              <a:cs typeface="Arial"/>
              <a:sym typeface="Arial"/>
            </a:endParaRPr>
          </a:p>
        </p:txBody>
      </p:sp>
      <p:sp>
        <p:nvSpPr>
          <p:cNvPr id="98" name="Google Shape;98;g24361600e24_1_41"/>
          <p:cNvSpPr txBox="1"/>
          <p:nvPr/>
        </p:nvSpPr>
        <p:spPr>
          <a:xfrm>
            <a:off x="1514361" y="31575723"/>
            <a:ext cx="13801200" cy="21678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FPGAs are a leading candidate for ML acceleration going forward. However, they require specialized knowledge to use.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hls4ml is a tool that takes standard Neural Framework representations of DNNs and compiles them for use on FPGAs without requiring deep knowledge of FPGAs.</a:t>
            </a:r>
            <a:endParaRPr sz="1400" b="0" i="0" u="none" strike="noStrike" cap="none">
              <a:solidFill>
                <a:srgbClr val="000000"/>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2500"/>
              <a:buFont typeface="Arial"/>
              <a:buNone/>
            </a:pPr>
            <a:endParaRPr sz="2500" b="0" i="0" u="none" strike="noStrike" cap="none">
              <a:solidFill>
                <a:schemeClr val="dk1"/>
              </a:solidFill>
              <a:latin typeface="Open Sans"/>
              <a:ea typeface="Open Sans"/>
              <a:cs typeface="Open Sans"/>
              <a:sym typeface="Open Sans"/>
            </a:endParaRPr>
          </a:p>
        </p:txBody>
      </p:sp>
      <p:pic>
        <p:nvPicPr>
          <p:cNvPr id="99" name="Google Shape;99;g24361600e24_1_41"/>
          <p:cNvPicPr preferRelativeResize="0"/>
          <p:nvPr/>
        </p:nvPicPr>
        <p:blipFill rotWithShape="1">
          <a:blip r:embed="rId10">
            <a:alphaModFix/>
          </a:blip>
          <a:srcRect/>
          <a:stretch/>
        </p:blipFill>
        <p:spPr>
          <a:xfrm>
            <a:off x="2069668" y="33658122"/>
            <a:ext cx="12991837" cy="6140603"/>
          </a:xfrm>
          <a:prstGeom prst="rect">
            <a:avLst/>
          </a:prstGeom>
          <a:noFill/>
          <a:ln>
            <a:noFill/>
          </a:ln>
        </p:spPr>
      </p:pic>
      <p:pic>
        <p:nvPicPr>
          <p:cNvPr id="100" name="Google Shape;100;g24361600e24_1_41"/>
          <p:cNvPicPr preferRelativeResize="0"/>
          <p:nvPr/>
        </p:nvPicPr>
        <p:blipFill rotWithShape="1">
          <a:blip r:embed="rId11">
            <a:alphaModFix/>
          </a:blip>
          <a:srcRect/>
          <a:stretch/>
        </p:blipFill>
        <p:spPr>
          <a:xfrm>
            <a:off x="16991949" y="34211988"/>
            <a:ext cx="13791539" cy="5169471"/>
          </a:xfrm>
          <a:prstGeom prst="rect">
            <a:avLst/>
          </a:prstGeom>
          <a:noFill/>
          <a:ln>
            <a:noFill/>
          </a:ln>
        </p:spPr>
      </p:pic>
      <p:sp>
        <p:nvSpPr>
          <p:cNvPr id="101" name="Google Shape;101;g24361600e24_1_41"/>
          <p:cNvSpPr txBox="1"/>
          <p:nvPr/>
        </p:nvSpPr>
        <p:spPr>
          <a:xfrm>
            <a:off x="16991948" y="30755248"/>
            <a:ext cx="6192600" cy="2591100"/>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Further improvements to hls4ml</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Scaling up of Brainwave</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Finish implementing the RD53A hit data generator </a:t>
            </a:r>
            <a:endParaRPr sz="1400" b="0" i="0" u="none" strike="noStrike" cap="none">
              <a:solidFill>
                <a:srgbClr val="000000"/>
              </a:solidFill>
              <a:latin typeface="Arial"/>
              <a:ea typeface="Arial"/>
              <a:cs typeface="Arial"/>
              <a:sym typeface="Arial"/>
            </a:endParaRPr>
          </a:p>
          <a:p>
            <a:pPr marL="444490" marR="0" lvl="0" indent="-444490" algn="l" rtl="0">
              <a:lnSpc>
                <a:spcPct val="110000"/>
              </a:lnSpc>
              <a:spcBef>
                <a:spcPts val="0"/>
              </a:spcBef>
              <a:spcAft>
                <a:spcPts val="0"/>
              </a:spcAft>
              <a:buClr>
                <a:schemeClr val="dk1"/>
              </a:buClr>
              <a:buSzPts val="2500"/>
              <a:buFont typeface="Arial"/>
              <a:buChar char="•"/>
            </a:pPr>
            <a:r>
              <a:rPr lang="en-US" sz="2500" b="0" i="0" u="none" strike="noStrike" cap="none">
                <a:solidFill>
                  <a:schemeClr val="dk1"/>
                </a:solidFill>
                <a:latin typeface="Open Sans"/>
                <a:ea typeface="Open Sans"/>
                <a:cs typeface="Open Sans"/>
                <a:sym typeface="Open Sans"/>
              </a:rPr>
              <a:t>Start planning the upgrade to RD53B, the next test chip</a:t>
            </a:r>
            <a:endParaRPr sz="1400" b="0" i="0" u="none" strike="noStrike" cap="none">
              <a:solidFill>
                <a:srgbClr val="000000"/>
              </a:solidFill>
              <a:latin typeface="Arial"/>
              <a:ea typeface="Arial"/>
              <a:cs typeface="Arial"/>
              <a:sym typeface="Arial"/>
            </a:endParaRPr>
          </a:p>
        </p:txBody>
      </p:sp>
      <p:sp>
        <p:nvSpPr>
          <p:cNvPr id="102" name="Google Shape;102;g24361600e24_1_41"/>
          <p:cNvSpPr/>
          <p:nvPr/>
        </p:nvSpPr>
        <p:spPr>
          <a:xfrm>
            <a:off x="16737903" y="29273700"/>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Encode Sans"/>
                <a:ea typeface="Encode Sans"/>
                <a:cs typeface="Encode Sans"/>
                <a:sym typeface="Encode Sans"/>
              </a:rPr>
              <a:t>Future Work, References, and Acknowledgments</a:t>
            </a:r>
            <a:endParaRPr sz="1400" b="0" i="0" u="none" strike="noStrike" cap="none">
              <a:solidFill>
                <a:srgbClr val="000000"/>
              </a:solidFill>
              <a:latin typeface="Arial"/>
              <a:ea typeface="Arial"/>
              <a:cs typeface="Arial"/>
              <a:sym typeface="Arial"/>
            </a:endParaRPr>
          </a:p>
        </p:txBody>
      </p:sp>
      <p:sp>
        <p:nvSpPr>
          <p:cNvPr id="103" name="Google Shape;103;g24361600e24_1_41"/>
          <p:cNvSpPr txBox="1"/>
          <p:nvPr/>
        </p:nvSpPr>
        <p:spPr>
          <a:xfrm>
            <a:off x="23541023" y="32210357"/>
            <a:ext cx="7608600" cy="1705500"/>
          </a:xfrm>
          <a:prstGeom prst="rect">
            <a:avLst/>
          </a:prstGeom>
          <a:noFill/>
          <a:ln>
            <a:noFill/>
          </a:ln>
        </p:spPr>
        <p:txBody>
          <a:bodyPr spcFirstLastPara="1" wrap="square" lIns="88875" tIns="44425" rIns="88875" bIns="44425" anchor="t" anchorCtr="0">
            <a:spAutoFit/>
          </a:bodyPr>
          <a:lstStyle/>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[1] A. Caulfield, E. Chung, A. Putnam, H. Angepat, J. Fowers, M. Haselman et al., A cloud-scale acceleration architecture, IEEE Computer Society, October, 2016.</a:t>
            </a:r>
            <a:endParaRPr sz="1400" b="0" i="0" u="none" strike="noStrike" cap="none">
              <a:solidFill>
                <a:srgbClr val="000000"/>
              </a:solidFill>
              <a:latin typeface="Arial"/>
              <a:ea typeface="Arial"/>
              <a:cs typeface="Arial"/>
              <a:sym typeface="Arial"/>
            </a:endParaRPr>
          </a:p>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a:solidFill>
                  <a:schemeClr val="dk1"/>
                </a:solidFill>
                <a:latin typeface="Quattrocento Sans"/>
                <a:ea typeface="Quattrocento Sans"/>
                <a:cs typeface="Quattrocento Sans"/>
                <a:sym typeface="Quattrocento Sans"/>
              </a:rPr>
              <a:t>[2] J. Duarte et. al., Fast inference of deep neural networks in FPGAs for particle physics, arXiv:1804.06913v3 [physics.ins-det] 28</a:t>
            </a:r>
            <a:endParaRPr sz="1944" b="0" i="0" u="none" strike="noStrike" cap="none">
              <a:solidFill>
                <a:schemeClr val="dk1"/>
              </a:solidFill>
              <a:latin typeface="Quattrocento Sans"/>
              <a:ea typeface="Quattrocento Sans"/>
              <a:cs typeface="Quattrocento Sans"/>
              <a:sym typeface="Quattrocento Sans"/>
            </a:endParaRPr>
          </a:p>
        </p:txBody>
      </p:sp>
      <p:sp>
        <p:nvSpPr>
          <p:cNvPr id="104" name="Google Shape;104;g24361600e24_1_41"/>
          <p:cNvSpPr txBox="1"/>
          <p:nvPr/>
        </p:nvSpPr>
        <p:spPr>
          <a:xfrm>
            <a:off x="23542334" y="30651236"/>
            <a:ext cx="7608600" cy="1376400"/>
          </a:xfrm>
          <a:prstGeom prst="rect">
            <a:avLst/>
          </a:prstGeom>
          <a:noFill/>
          <a:ln>
            <a:noFill/>
          </a:ln>
        </p:spPr>
        <p:txBody>
          <a:bodyPr spcFirstLastPara="1" wrap="square" lIns="88875" tIns="44425" rIns="88875" bIns="44425" anchor="t" anchorCtr="0">
            <a:spAutoFit/>
          </a:bodyPr>
          <a:lstStyle/>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dirty="0">
                <a:solidFill>
                  <a:schemeClr val="dk1"/>
                </a:solidFill>
                <a:latin typeface="Quattrocento Sans"/>
                <a:ea typeface="Quattrocento Sans"/>
                <a:cs typeface="Quattrocento Sans"/>
                <a:sym typeface="Quattrocento Sans"/>
              </a:rPr>
              <a:t>Faculty: Scott Hauck, Shih-</a:t>
            </a:r>
            <a:r>
              <a:rPr lang="en-US" sz="1944" b="0" i="0" u="none" strike="noStrike" cap="none" dirty="0" err="1">
                <a:solidFill>
                  <a:schemeClr val="dk1"/>
                </a:solidFill>
                <a:latin typeface="Quattrocento Sans"/>
                <a:ea typeface="Quattrocento Sans"/>
                <a:cs typeface="Quattrocento Sans"/>
                <a:sym typeface="Quattrocento Sans"/>
              </a:rPr>
              <a:t>Chieh</a:t>
            </a:r>
            <a:r>
              <a:rPr lang="en-US" sz="1944" b="0" i="0" u="none" strike="noStrike" cap="none" dirty="0">
                <a:solidFill>
                  <a:schemeClr val="dk1"/>
                </a:solidFill>
                <a:latin typeface="Quattrocento Sans"/>
                <a:ea typeface="Quattrocento Sans"/>
                <a:cs typeface="Quattrocento Sans"/>
                <a:sym typeface="Quattrocento Sans"/>
              </a:rPr>
              <a:t> Hsu</a:t>
            </a:r>
            <a:endParaRPr sz="1400" b="0" i="0" u="none" strike="noStrike" cap="none" dirty="0">
              <a:solidFill>
                <a:srgbClr val="000000"/>
              </a:solidFill>
              <a:latin typeface="Arial"/>
              <a:ea typeface="Arial"/>
              <a:cs typeface="Arial"/>
              <a:sym typeface="Arial"/>
            </a:endParaRPr>
          </a:p>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dirty="0">
                <a:solidFill>
                  <a:schemeClr val="dk1"/>
                </a:solidFill>
                <a:latin typeface="Quattrocento Sans"/>
                <a:ea typeface="Quattrocento Sans"/>
                <a:cs typeface="Quattrocento Sans"/>
                <a:sym typeface="Quattrocento Sans"/>
              </a:rPr>
              <a:t>Graduate Students: Douglas Smith, Dustin </a:t>
            </a:r>
            <a:r>
              <a:rPr lang="en-US" sz="1944" b="0" i="0" u="none" strike="noStrike" cap="none" dirty="0" err="1">
                <a:solidFill>
                  <a:schemeClr val="dk1"/>
                </a:solidFill>
                <a:latin typeface="Quattrocento Sans"/>
                <a:ea typeface="Quattrocento Sans"/>
                <a:cs typeface="Quattrocento Sans"/>
                <a:sym typeface="Quattrocento Sans"/>
              </a:rPr>
              <a:t>Werran</a:t>
            </a:r>
            <a:r>
              <a:rPr lang="en-US" sz="1944" b="0" i="0" u="none" strike="noStrike" cap="none" dirty="0">
                <a:solidFill>
                  <a:schemeClr val="dk1"/>
                </a:solidFill>
                <a:latin typeface="Quattrocento Sans"/>
                <a:ea typeface="Quattrocento Sans"/>
                <a:cs typeface="Quattrocento Sans"/>
                <a:sym typeface="Quattrocento Sans"/>
              </a:rPr>
              <a:t>, Richa Rao</a:t>
            </a:r>
            <a:endParaRPr sz="1400" b="0" i="0" u="none" strike="noStrike" cap="none" dirty="0">
              <a:solidFill>
                <a:srgbClr val="000000"/>
              </a:solidFill>
              <a:latin typeface="Arial"/>
              <a:ea typeface="Arial"/>
              <a:cs typeface="Arial"/>
              <a:sym typeface="Arial"/>
            </a:endParaRPr>
          </a:p>
          <a:p>
            <a:pPr marL="0" marR="0" lvl="0" indent="0" algn="just" rtl="0">
              <a:lnSpc>
                <a:spcPct val="110000"/>
              </a:lnSpc>
              <a:spcBef>
                <a:spcPts val="0"/>
              </a:spcBef>
              <a:spcAft>
                <a:spcPts val="0"/>
              </a:spcAft>
              <a:buClr>
                <a:srgbClr val="000000"/>
              </a:buClr>
              <a:buSzPts val="1944"/>
              <a:buFont typeface="Arial"/>
              <a:buNone/>
            </a:pPr>
            <a:r>
              <a:rPr lang="en-US" sz="1944" b="0" i="0" u="none" strike="noStrike" cap="none" dirty="0">
                <a:solidFill>
                  <a:schemeClr val="dk1"/>
                </a:solidFill>
                <a:latin typeface="Quattrocento Sans"/>
                <a:ea typeface="Quattrocento Sans"/>
                <a:cs typeface="Quattrocento Sans"/>
                <a:sym typeface="Quattrocento Sans"/>
              </a:rPr>
              <a:t>Undergraduate Students: Tony </a:t>
            </a:r>
            <a:r>
              <a:rPr lang="en-US" sz="1944" b="0" i="0" u="none" strike="noStrike" cap="none" dirty="0" err="1">
                <a:solidFill>
                  <a:schemeClr val="dk1"/>
                </a:solidFill>
                <a:latin typeface="Quattrocento Sans"/>
                <a:ea typeface="Quattrocento Sans"/>
                <a:cs typeface="Quattrocento Sans"/>
                <a:sym typeface="Quattrocento Sans"/>
              </a:rPr>
              <a:t>Faubert</a:t>
            </a:r>
            <a:r>
              <a:rPr lang="en-US" sz="1944" b="0" i="0" u="none" strike="noStrike" cap="none" dirty="0">
                <a:solidFill>
                  <a:schemeClr val="dk1"/>
                </a:solidFill>
                <a:latin typeface="Quattrocento Sans"/>
                <a:ea typeface="Quattrocento Sans"/>
                <a:cs typeface="Quattrocento Sans"/>
                <a:sym typeface="Quattrocento Sans"/>
              </a:rPr>
              <a:t>, Jessica Lan, Kylie Lim, Matthew </a:t>
            </a:r>
            <a:r>
              <a:rPr lang="en-US" sz="1944" b="0" i="0" u="none" strike="noStrike" cap="none" dirty="0" err="1">
                <a:solidFill>
                  <a:schemeClr val="dk1"/>
                </a:solidFill>
                <a:latin typeface="Quattrocento Sans"/>
                <a:ea typeface="Quattrocento Sans"/>
                <a:cs typeface="Quattrocento Sans"/>
                <a:sym typeface="Quattrocento Sans"/>
              </a:rPr>
              <a:t>Trahms</a:t>
            </a:r>
            <a:r>
              <a:rPr lang="en-US" sz="1944" b="0" i="0" u="none" strike="noStrike" cap="none" dirty="0">
                <a:solidFill>
                  <a:schemeClr val="dk1"/>
                </a:solidFill>
                <a:latin typeface="Quattrocento Sans"/>
                <a:ea typeface="Quattrocento Sans"/>
                <a:cs typeface="Quattrocento Sans"/>
                <a:sym typeface="Quattrocento Sans"/>
              </a:rPr>
              <a:t>, Donovan Erickson</a:t>
            </a:r>
            <a:endParaRPr sz="1400" b="0" i="0" u="none" strike="noStrike" cap="none" dirty="0">
              <a:solidFill>
                <a:srgbClr val="000000"/>
              </a:solidFill>
              <a:latin typeface="Arial"/>
              <a:ea typeface="Arial"/>
              <a:cs typeface="Arial"/>
              <a:sym typeface="Arial"/>
            </a:endParaRPr>
          </a:p>
        </p:txBody>
      </p:sp>
      <p:sp>
        <p:nvSpPr>
          <p:cNvPr id="105" name="Google Shape;105;g24361600e24_1_41"/>
          <p:cNvSpPr txBox="1"/>
          <p:nvPr/>
        </p:nvSpPr>
        <p:spPr>
          <a:xfrm>
            <a:off x="5372100" y="6051001"/>
            <a:ext cx="230193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00"/>
              <a:buFont typeface="Arial"/>
              <a:buNone/>
            </a:pPr>
            <a:r>
              <a:rPr lang="en-US" sz="4200" b="1" i="0" u="none" strike="noStrike" cap="none">
                <a:solidFill>
                  <a:schemeClr val="lt1"/>
                </a:solidFill>
                <a:latin typeface="Encode Sans"/>
                <a:ea typeface="Encode Sans"/>
                <a:cs typeface="Encode Sans"/>
                <a:sym typeface="Encode Sans"/>
              </a:rPr>
              <a:t>STUDENTS:  </a:t>
            </a:r>
            <a:r>
              <a:rPr lang="en-US" sz="3500" b="1" i="0" u="none" strike="noStrike" cap="none">
                <a:solidFill>
                  <a:schemeClr val="lt1"/>
                </a:solidFill>
                <a:latin typeface="Encode Sans"/>
                <a:ea typeface="Encode Sans"/>
                <a:cs typeface="Encode Sans"/>
                <a:sym typeface="Encode Sans"/>
              </a:rPr>
              <a:t>DOUGLAS SMITH, DUSTIN WERRAN, SCOTT HAUCK</a:t>
            </a:r>
            <a:endParaRPr sz="3500" b="1" i="0" u="none" strike="noStrike" cap="none">
              <a:solidFill>
                <a:schemeClr val="lt1"/>
              </a:solidFill>
              <a:latin typeface="Encode Sans"/>
              <a:ea typeface="Encode Sans"/>
              <a:cs typeface="Encode Sans"/>
              <a:sym typeface="Encode Sans"/>
            </a:endParaRPr>
          </a:p>
        </p:txBody>
      </p:sp>
      <p:sp>
        <p:nvSpPr>
          <p:cNvPr id="106" name="Google Shape;106;g24361600e24_1_41"/>
          <p:cNvSpPr txBox="1"/>
          <p:nvPr/>
        </p:nvSpPr>
        <p:spPr>
          <a:xfrm>
            <a:off x="11315700" y="40664365"/>
            <a:ext cx="15925800" cy="35316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200"/>
              <a:buFont typeface="Arial"/>
              <a:buNone/>
            </a:pPr>
            <a:r>
              <a:rPr lang="en-US" sz="4200" b="1" i="0" u="none" strike="noStrike" cap="none">
                <a:solidFill>
                  <a:schemeClr val="lt1"/>
                </a:solidFill>
                <a:latin typeface="Encode Sans"/>
                <a:ea typeface="Encode Sans"/>
                <a:cs typeface="Encode Sans"/>
                <a:sym typeface="Encode Sans"/>
              </a:rPr>
              <a:t>ADVISERS:  </a:t>
            </a:r>
            <a:r>
              <a:rPr lang="en-US" sz="3000" b="1" i="0" u="none" strike="noStrike" cap="none">
                <a:solidFill>
                  <a:schemeClr val="lt1"/>
                </a:solidFill>
                <a:latin typeface="Encode Sans"/>
                <a:ea typeface="Encode Sans"/>
                <a:cs typeface="Encode Sans"/>
                <a:sym typeface="Encode Sans"/>
              </a:rPr>
              <a:t>JOHN DOE, ROBERT WALTER, WILLIAM RICHARDS, JANE DOE</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000"/>
              <a:buFont typeface="Arial"/>
              <a:buNone/>
            </a:pPr>
            <a:r>
              <a:rPr lang="en-US" sz="4200" b="1" i="0" u="none" strike="noStrike" cap="none">
                <a:solidFill>
                  <a:schemeClr val="lt1"/>
                </a:solidFill>
                <a:latin typeface="Encode Sans"/>
                <a:ea typeface="Encode Sans"/>
                <a:cs typeface="Encode Sans"/>
                <a:sym typeface="Encode Sans"/>
              </a:rPr>
              <a:t>SPONSOR:  </a:t>
            </a:r>
            <a:r>
              <a:rPr lang="en-US" sz="3000" b="1" i="0" u="none" strike="noStrike" cap="none">
                <a:solidFill>
                  <a:schemeClr val="lt1"/>
                </a:solidFill>
                <a:latin typeface="Encode Sans"/>
                <a:ea typeface="Encode Sans"/>
                <a:cs typeface="Encode Sans"/>
                <a:sym typeface="Encode Sans"/>
              </a:rPr>
              <a:t>ELECTRICAL &amp; COMPUTER ENGINEERING DEPARTMENT, UNIVERSITY OF WASHINGTON</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500"/>
              <a:buFont typeface="Arial"/>
              <a:buNone/>
            </a:pPr>
            <a:endParaRPr sz="3500" b="1" i="0" u="none" strike="noStrike" cap="none">
              <a:solidFill>
                <a:schemeClr val="lt1"/>
              </a:solidFill>
              <a:latin typeface="Encode Sans"/>
              <a:ea typeface="Encode Sans"/>
              <a:cs typeface="Encode Sans"/>
              <a:sym typeface="Encode Sans"/>
            </a:endParaRPr>
          </a:p>
        </p:txBody>
      </p:sp>
      <p:sp>
        <p:nvSpPr>
          <p:cNvPr id="107" name="Google Shape;107;g24361600e24_1_41"/>
          <p:cNvSpPr txBox="1"/>
          <p:nvPr/>
        </p:nvSpPr>
        <p:spPr>
          <a:xfrm>
            <a:off x="5207100" y="987245"/>
            <a:ext cx="22034400" cy="2555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0"/>
              <a:buFont typeface="Arial"/>
              <a:buNone/>
            </a:pPr>
            <a:r>
              <a:rPr lang="en-US" sz="8000" b="1" i="0" u="none" strike="noStrike" cap="none">
                <a:solidFill>
                  <a:schemeClr val="lt1"/>
                </a:solidFill>
                <a:latin typeface="Encode Sans"/>
                <a:ea typeface="Encode Sans"/>
                <a:cs typeface="Encode Sans"/>
                <a:sym typeface="Encode Sans"/>
              </a:rPr>
              <a:t>HARDWARE ACCELERATION APPLICATIONS </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500"/>
              <a:buFont typeface="Arial"/>
              <a:buNone/>
            </a:pPr>
            <a:r>
              <a:rPr lang="en-US" sz="8000" b="1" i="0" u="none" strike="noStrike" cap="none">
                <a:solidFill>
                  <a:schemeClr val="lt1"/>
                </a:solidFill>
                <a:latin typeface="Encode Sans"/>
                <a:ea typeface="Encode Sans"/>
                <a:cs typeface="Encode Sans"/>
                <a:sym typeface="Encode Sans"/>
              </a:rPr>
              <a:t>FOR THE LARGE HADRON COLLIDER </a:t>
            </a:r>
            <a:endParaRPr sz="1900" b="0" i="0" u="none" strike="noStrike" cap="none">
              <a:solidFill>
                <a:srgbClr val="000000"/>
              </a:solidFill>
              <a:latin typeface="Arial"/>
              <a:ea typeface="Arial"/>
              <a:cs typeface="Arial"/>
              <a:sym typeface="Arial"/>
            </a:endParaRPr>
          </a:p>
        </p:txBody>
      </p:sp>
      <p:sp>
        <p:nvSpPr>
          <p:cNvPr id="108" name="Google Shape;108;g24361600e24_1_41"/>
          <p:cNvSpPr txBox="1"/>
          <p:nvPr/>
        </p:nvSpPr>
        <p:spPr>
          <a:xfrm>
            <a:off x="28874256" y="1447809"/>
            <a:ext cx="4423200" cy="314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600" b="0" i="0" u="none" strike="noStrike" cap="none">
                <a:solidFill>
                  <a:srgbClr val="FFFFFF"/>
                </a:solidFill>
                <a:latin typeface="Arial"/>
                <a:ea typeface="Arial"/>
                <a:cs typeface="Arial"/>
                <a:sym typeface="Arial"/>
              </a:rPr>
              <a:t>Sponsor Company Logo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g24361600e24_1_75"/>
          <p:cNvSpPr txBox="1"/>
          <p:nvPr/>
        </p:nvSpPr>
        <p:spPr>
          <a:xfrm>
            <a:off x="5207100" y="5993374"/>
            <a:ext cx="294894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00"/>
              <a:buFont typeface="Arial"/>
              <a:buNone/>
            </a:pPr>
            <a:r>
              <a:rPr lang="en-US" sz="4200" b="1" i="0" u="none" strike="noStrike" cap="none" dirty="0">
                <a:solidFill>
                  <a:schemeClr val="lt1"/>
                </a:solidFill>
                <a:latin typeface="Encode Sans"/>
                <a:ea typeface="Encode Sans"/>
                <a:cs typeface="Encode Sans"/>
                <a:sym typeface="Encode Sans"/>
              </a:rPr>
              <a:t>STUDENTS: Yue Shi, Tommy Nguyen</a:t>
            </a:r>
            <a:endParaRPr sz="3500" b="1" i="0" u="none" strike="noStrike" cap="none" dirty="0">
              <a:solidFill>
                <a:schemeClr val="lt1"/>
              </a:solidFill>
              <a:latin typeface="Encode Sans"/>
              <a:ea typeface="Encode Sans"/>
              <a:cs typeface="Encode Sans"/>
              <a:sym typeface="Encode Sans"/>
            </a:endParaRPr>
          </a:p>
        </p:txBody>
      </p:sp>
      <p:sp>
        <p:nvSpPr>
          <p:cNvPr id="115" name="Google Shape;115;g24361600e24_1_75"/>
          <p:cNvSpPr txBox="1"/>
          <p:nvPr/>
        </p:nvSpPr>
        <p:spPr>
          <a:xfrm>
            <a:off x="11387817" y="40637032"/>
            <a:ext cx="15158358" cy="35316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200"/>
              <a:buFont typeface="Arial"/>
              <a:buNone/>
            </a:pPr>
            <a:r>
              <a:rPr lang="en-US" sz="4200" b="1" i="0" u="none" strike="noStrike" cap="none" dirty="0">
                <a:solidFill>
                  <a:schemeClr val="lt1"/>
                </a:solidFill>
                <a:latin typeface="Encode Sans"/>
                <a:ea typeface="Encode Sans"/>
                <a:cs typeface="Encode Sans"/>
                <a:sym typeface="Encode Sans"/>
              </a:rPr>
              <a:t>ADVISERS: Ang Li</a:t>
            </a:r>
            <a:r>
              <a:rPr lang="en-US" sz="4200" b="1" dirty="0">
                <a:solidFill>
                  <a:schemeClr val="lt1"/>
                </a:solidFill>
                <a:latin typeface="Encode Sans"/>
                <a:sym typeface="Encode Sans"/>
              </a:rPr>
              <a:t>, Samuel Stein, Marvin Warner (PNNL)</a:t>
            </a:r>
          </a:p>
          <a:p>
            <a:pPr marL="0" marR="0" lvl="0" indent="0" algn="l" rtl="0">
              <a:lnSpc>
                <a:spcPct val="150000"/>
              </a:lnSpc>
              <a:spcBef>
                <a:spcPts val="0"/>
              </a:spcBef>
              <a:spcAft>
                <a:spcPts val="0"/>
              </a:spcAft>
              <a:buClr>
                <a:srgbClr val="000000"/>
              </a:buClr>
              <a:buSzPts val="4200"/>
              <a:buFont typeface="Arial"/>
              <a:buNone/>
            </a:pPr>
            <a:r>
              <a:rPr lang="en-US" sz="4200" b="1" i="0" u="none" strike="noStrike" cap="none" dirty="0">
                <a:solidFill>
                  <a:schemeClr val="lt1"/>
                </a:solidFill>
                <a:latin typeface="Encode Sans"/>
                <a:ea typeface="Encode Sans"/>
                <a:cs typeface="Encode Sans"/>
                <a:sym typeface="Encode Sans"/>
              </a:rPr>
              <a:t>SPONSOR:  </a:t>
            </a:r>
            <a:r>
              <a:rPr lang="en-US" sz="3000" b="1" i="0" u="none" strike="noStrike" cap="none" dirty="0">
                <a:solidFill>
                  <a:schemeClr val="lt1"/>
                </a:solidFill>
                <a:latin typeface="Encode Sans"/>
                <a:ea typeface="Encode Sans"/>
                <a:cs typeface="Encode Sans"/>
                <a:sym typeface="Encode Sans"/>
              </a:rPr>
              <a:t>ELECTRICAL &amp; COMPUTER ENGINEERING DEPARTMENT, UNIVERSITY OF WASHINGTON</a:t>
            </a: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500"/>
              <a:buFont typeface="Arial"/>
              <a:buNone/>
            </a:pPr>
            <a:endParaRPr sz="3500" b="1" i="0" u="none" strike="noStrike" cap="none" dirty="0">
              <a:solidFill>
                <a:schemeClr val="lt1"/>
              </a:solidFill>
              <a:latin typeface="Encode Sans"/>
              <a:ea typeface="Encode Sans"/>
              <a:cs typeface="Encode Sans"/>
              <a:sym typeface="Encode Sans"/>
            </a:endParaRPr>
          </a:p>
        </p:txBody>
      </p:sp>
      <p:sp>
        <p:nvSpPr>
          <p:cNvPr id="116" name="Google Shape;116;g24361600e24_1_75"/>
          <p:cNvSpPr txBox="1"/>
          <p:nvPr/>
        </p:nvSpPr>
        <p:spPr>
          <a:xfrm>
            <a:off x="5063698" y="1069422"/>
            <a:ext cx="22791003" cy="25852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100"/>
              <a:buFont typeface="Arial"/>
              <a:buNone/>
            </a:pPr>
            <a:r>
              <a:rPr lang="en-US" altLang="zh-CN" sz="8100" b="1" dirty="0">
                <a:solidFill>
                  <a:srgbClr val="FFFFFF"/>
                </a:solidFill>
                <a:latin typeface="Encode Sans"/>
                <a:sym typeface="Encode Sans"/>
              </a:rPr>
              <a:t>EE 522 Capstone: </a:t>
            </a:r>
            <a:r>
              <a:rPr lang="en-US" sz="8100" b="1" dirty="0">
                <a:solidFill>
                  <a:srgbClr val="FFFFFF"/>
                </a:solidFill>
                <a:latin typeface="Encode Sans"/>
                <a:sym typeface="Encode Sans"/>
              </a:rPr>
              <a:t>A Reference Implementation for a Quantum Message Passing Interface </a:t>
            </a:r>
            <a:r>
              <a:rPr lang="en-US" sz="8100" b="1" i="0" u="none" strike="noStrike" cap="none" dirty="0">
                <a:solidFill>
                  <a:srgbClr val="FFFFFF"/>
                </a:solidFill>
                <a:latin typeface="Encode Sans"/>
                <a:ea typeface="Arial"/>
                <a:cs typeface="Arial"/>
                <a:sym typeface="Encode Sans"/>
              </a:rPr>
              <a:t>(QMPI)</a:t>
            </a:r>
            <a:endParaRPr lang="en-US" sz="1400" b="0" i="0" u="none" strike="noStrike" cap="none" dirty="0">
              <a:solidFill>
                <a:srgbClr val="000000"/>
              </a:solidFill>
              <a:latin typeface="Arial"/>
              <a:ea typeface="Arial"/>
              <a:cs typeface="Arial"/>
              <a:sym typeface="Arial"/>
            </a:endParaRPr>
          </a:p>
        </p:txBody>
      </p:sp>
      <p:sp>
        <p:nvSpPr>
          <p:cNvPr id="117" name="Google Shape;117;g24361600e24_1_75"/>
          <p:cNvSpPr txBox="1"/>
          <p:nvPr/>
        </p:nvSpPr>
        <p:spPr>
          <a:xfrm>
            <a:off x="28682456" y="1447809"/>
            <a:ext cx="4423200" cy="314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600" b="0" i="0" u="none" strike="noStrike" cap="none" dirty="0">
                <a:solidFill>
                  <a:srgbClr val="FFFFFF"/>
                </a:solidFill>
                <a:latin typeface="Arial"/>
                <a:ea typeface="Arial"/>
                <a:cs typeface="Arial"/>
                <a:sym typeface="Arial"/>
              </a:rPr>
              <a:t>Sponsor Company Logo</a:t>
            </a:r>
            <a:endParaRPr dirty="0"/>
          </a:p>
        </p:txBody>
      </p:sp>
      <p:sp>
        <p:nvSpPr>
          <p:cNvPr id="6" name="Google Shape;42;g24361600e24_1_7">
            <a:extLst>
              <a:ext uri="{FF2B5EF4-FFF2-40B4-BE49-F238E27FC236}">
                <a16:creationId xmlns:a16="http://schemas.microsoft.com/office/drawing/2014/main" id="{2AEE6645-0C81-3715-F796-150BC273EA79}"/>
              </a:ext>
            </a:extLst>
          </p:cNvPr>
          <p:cNvSpPr txBox="1"/>
          <p:nvPr/>
        </p:nvSpPr>
        <p:spPr>
          <a:xfrm>
            <a:off x="1482411" y="8846123"/>
            <a:ext cx="12609000" cy="2859707"/>
          </a:xfrm>
          <a:prstGeom prst="rect">
            <a:avLst/>
          </a:prstGeom>
          <a:noFill/>
          <a:ln>
            <a:noFill/>
          </a:ln>
        </p:spPr>
        <p:txBody>
          <a:bodyPr spcFirstLastPara="1" wrap="square" lIns="88875" tIns="44425" rIns="88875" bIns="44425" anchor="t" anchorCtr="0">
            <a:spAutoFit/>
          </a:bodyPr>
          <a:lstStyle/>
          <a:p>
            <a:pPr marL="444490" marR="0" lvl="0" indent="-444490" algn="just" rtl="0">
              <a:spcBef>
                <a:spcPts val="1200"/>
              </a:spcBef>
              <a:spcAft>
                <a:spcPts val="0"/>
              </a:spcAft>
              <a:buClr>
                <a:schemeClr val="dk1"/>
              </a:buClr>
              <a:buSzPts val="2500"/>
              <a:buFont typeface="Arial"/>
              <a:buChar char="•"/>
            </a:pPr>
            <a:r>
              <a:rPr lang="en-US" sz="2500" b="0" i="0" u="none" strike="noStrike" cap="none" dirty="0">
                <a:solidFill>
                  <a:schemeClr val="dk1"/>
                </a:solidFill>
                <a:latin typeface="Open Sans"/>
                <a:ea typeface="Open Sans"/>
                <a:cs typeface="Open Sans"/>
                <a:sym typeface="Open Sans"/>
              </a:rPr>
              <a:t>Distributed quantum computing can be used to </a:t>
            </a:r>
            <a:r>
              <a:rPr lang="en-US" sz="2500" dirty="0">
                <a:solidFill>
                  <a:schemeClr val="dk1"/>
                </a:solidFill>
                <a:latin typeface="Open Sans"/>
                <a:ea typeface="Open Sans"/>
                <a:cs typeface="Open Sans"/>
                <a:sym typeface="Open Sans"/>
              </a:rPr>
              <a:t>connect </a:t>
            </a:r>
            <a:r>
              <a:rPr lang="en-US" sz="2500" b="0" i="0" u="none" strike="noStrike" cap="none" dirty="0">
                <a:solidFill>
                  <a:schemeClr val="dk1"/>
                </a:solidFill>
                <a:latin typeface="Open Sans"/>
                <a:ea typeface="Open Sans"/>
                <a:cs typeface="Open Sans"/>
                <a:sym typeface="Open Sans"/>
              </a:rPr>
              <a:t>multiple quantum processors to overcome the difficulty of finite qubit r</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QMPI</a:t>
            </a:r>
            <a:r>
              <a:rPr lang="en-US" sz="2500" b="0" i="0" u="none" strike="noStrike" cap="none" dirty="0">
                <a:solidFill>
                  <a:schemeClr val="dk1"/>
                </a:solidFill>
                <a:latin typeface="Open Sans"/>
                <a:ea typeface="Open Sans"/>
                <a:cs typeface="Open Sans"/>
                <a:sym typeface="Open Sans"/>
              </a:rPr>
              <a:t> </a:t>
            </a:r>
            <a:r>
              <a:rPr lang="en-US" sz="2500" dirty="0">
                <a:solidFill>
                  <a:schemeClr val="dk1"/>
                </a:solidFill>
                <a:latin typeface="Open Sans"/>
                <a:ea typeface="Open Sans"/>
                <a:cs typeface="Open Sans"/>
                <a:sym typeface="Open Sans"/>
              </a:rPr>
              <a:t>takes advantages of quantum teleportation to communication between different quantum processors but leverage the framework built for classical MPI.</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operations of QMPI can be simply classified into two types: point-to-point operations, collective operations.[1]</a:t>
            </a:r>
            <a:endParaRPr sz="1400" b="0" i="0" u="none" strike="noStrike" cap="none" dirty="0">
              <a:solidFill>
                <a:srgbClr val="000000"/>
              </a:solidFill>
              <a:latin typeface="Arial"/>
              <a:ea typeface="Arial"/>
              <a:cs typeface="Arial"/>
              <a:sym typeface="Arial"/>
            </a:endParaRPr>
          </a:p>
        </p:txBody>
      </p:sp>
      <p:sp>
        <p:nvSpPr>
          <p:cNvPr id="7" name="Google Shape;43;g24361600e24_1_7">
            <a:extLst>
              <a:ext uri="{FF2B5EF4-FFF2-40B4-BE49-F238E27FC236}">
                <a16:creationId xmlns:a16="http://schemas.microsoft.com/office/drawing/2014/main" id="{77684956-CBBB-B812-4274-B24F438A3C9C}"/>
              </a:ext>
            </a:extLst>
          </p:cNvPr>
          <p:cNvSpPr/>
          <p:nvPr/>
        </p:nvSpPr>
        <p:spPr>
          <a:xfrm>
            <a:off x="1486139" y="7833157"/>
            <a:ext cx="126090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dirty="0">
                <a:solidFill>
                  <a:srgbClr val="FFFFFF"/>
                </a:solidFill>
                <a:latin typeface="Encode Sans"/>
                <a:sym typeface="Encode Sans"/>
              </a:rPr>
              <a:t>Distributed Quantum Computing &amp; Quantum MPI</a:t>
            </a:r>
            <a:endParaRPr sz="1400" b="0" i="0" u="none" strike="noStrike" cap="none" dirty="0">
              <a:solidFill>
                <a:srgbClr val="000000"/>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8" name="Google Shape;44;g24361600e24_1_7">
                <a:extLst>
                  <a:ext uri="{FF2B5EF4-FFF2-40B4-BE49-F238E27FC236}">
                    <a16:creationId xmlns:a16="http://schemas.microsoft.com/office/drawing/2014/main" id="{1ED9AD19-1CB7-3F62-213A-31FBDBAFD1A0}"/>
                  </a:ext>
                </a:extLst>
              </p:cNvPr>
              <p:cNvSpPr txBox="1"/>
              <p:nvPr/>
            </p:nvSpPr>
            <p:spPr>
              <a:xfrm>
                <a:off x="1514361" y="13807865"/>
                <a:ext cx="6984865" cy="6888951"/>
              </a:xfrm>
              <a:prstGeom prst="rect">
                <a:avLst/>
              </a:prstGeom>
              <a:noFill/>
              <a:ln>
                <a:noFill/>
              </a:ln>
            </p:spPr>
            <p:txBody>
              <a:bodyPr spcFirstLastPara="1" wrap="square" lIns="88875" tIns="44425" rIns="88875" bIns="44425" anchor="t" anchorCtr="0">
                <a:spAutoFit/>
              </a:bodyPr>
              <a:lstStyle/>
              <a:p>
                <a:pPr marL="444490" lvl="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Different from classical bits, quantum data cannot be easily shared cross quantum nodes due to the quantum no-cloning theorem.</a:t>
                </a:r>
                <a:endParaRPr lang="en-US" sz="2500" dirty="0">
                  <a:solidFill>
                    <a:schemeClr val="dk1"/>
                  </a:solidFill>
                  <a:latin typeface="Open Sans"/>
                  <a:ea typeface="Open Sans"/>
                  <a:cs typeface="Open Sans"/>
                </a:endParaRPr>
              </a:p>
              <a:p>
                <a:pPr marL="444490" lvl="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remote point-to-point communication can be implemented by utilizing the remote EPR pair ( two qubits in entangled quantum state </a:t>
                </a:r>
                <a14:m>
                  <m:oMath xmlns:m="http://schemas.openxmlformats.org/officeDocument/2006/math">
                    <m:f>
                      <m:fPr>
                        <m:ctrlPr>
                          <a:rPr lang="ar-AE" sz="2500" i="1">
                            <a:solidFill>
                              <a:schemeClr val="dk1"/>
                            </a:solidFill>
                            <a:latin typeface="Cambria Math" panose="02040503050406030204" pitchFamily="18" charset="0"/>
                            <a:sym typeface="Open Sans"/>
                          </a:rPr>
                        </m:ctrlPr>
                      </m:fPr>
                      <m:num>
                        <m:r>
                          <a:rPr lang="ar-AE" sz="2500">
                            <a:solidFill>
                              <a:schemeClr val="dk1"/>
                            </a:solidFill>
                            <a:latin typeface="Cambria Math" panose="02040503050406030204" pitchFamily="18" charset="0"/>
                            <a:sym typeface="Open Sans"/>
                          </a:rPr>
                          <m:t>1</m:t>
                        </m:r>
                      </m:num>
                      <m:den>
                        <m:rad>
                          <m:radPr>
                            <m:degHide m:val="on"/>
                            <m:ctrlPr>
                              <a:rPr lang="ar-AE" sz="2500" i="1">
                                <a:solidFill>
                                  <a:schemeClr val="dk1"/>
                                </a:solidFill>
                                <a:latin typeface="Cambria Math" panose="02040503050406030204" pitchFamily="18" charset="0"/>
                                <a:sym typeface="Open Sans"/>
                              </a:rPr>
                            </m:ctrlPr>
                          </m:radPr>
                          <m:deg/>
                          <m:e>
                            <m:r>
                              <a:rPr lang="en-US" sz="2500">
                                <a:solidFill>
                                  <a:schemeClr val="dk1"/>
                                </a:solidFill>
                                <a:latin typeface="Cambria Math" panose="02040503050406030204" pitchFamily="18" charset="0"/>
                                <a:sym typeface="Open Sans"/>
                              </a:rPr>
                              <m:t>2</m:t>
                            </m:r>
                          </m:e>
                        </m:rad>
                      </m:den>
                    </m:f>
                    <m:d>
                      <m:dPr>
                        <m:ctrlPr>
                          <a:rPr lang="en-US" sz="2500" i="1">
                            <a:solidFill>
                              <a:schemeClr val="dk1"/>
                            </a:solidFill>
                            <a:latin typeface="Cambria Math" panose="02040503050406030204" pitchFamily="18" charset="0"/>
                            <a:sym typeface="Open Sans"/>
                          </a:rPr>
                        </m:ctrlPr>
                      </m:dPr>
                      <m:e>
                        <m:d>
                          <m:dPr>
                            <m:begChr m:val=""/>
                            <m:endChr m:val="⟩"/>
                            <m:ctrlPr>
                              <a:rPr lang="en-US" sz="2500" i="1">
                                <a:solidFill>
                                  <a:schemeClr val="dk1"/>
                                </a:solidFill>
                                <a:latin typeface="Cambria Math" panose="02040503050406030204" pitchFamily="18" charset="0"/>
                                <a:sym typeface="Open Sans"/>
                              </a:rPr>
                            </m:ctrlPr>
                          </m:dPr>
                          <m:e>
                            <m:r>
                              <a:rPr lang="en-US" sz="2500">
                                <a:solidFill>
                                  <a:schemeClr val="dk1"/>
                                </a:solidFill>
                                <a:latin typeface="Cambria Math" panose="02040503050406030204" pitchFamily="18" charset="0"/>
                                <a:sym typeface="Open Sans"/>
                              </a:rPr>
                              <m:t>|00</m:t>
                            </m:r>
                          </m:e>
                        </m:d>
                        <m:r>
                          <a:rPr lang="en-US" sz="2500">
                            <a:solidFill>
                              <a:schemeClr val="dk1"/>
                            </a:solidFill>
                            <a:latin typeface="Cambria Math" panose="02040503050406030204" pitchFamily="18" charset="0"/>
                            <a:sym typeface="Open Sans"/>
                          </a:rPr>
                          <m:t>+</m:t>
                        </m:r>
                        <m:d>
                          <m:dPr>
                            <m:begChr m:val=""/>
                            <m:endChr m:val="⟩"/>
                            <m:ctrlPr>
                              <a:rPr lang="en-US" sz="2500" i="1">
                                <a:solidFill>
                                  <a:schemeClr val="dk1"/>
                                </a:solidFill>
                                <a:latin typeface="Cambria Math" panose="02040503050406030204" pitchFamily="18" charset="0"/>
                                <a:sym typeface="Open Sans"/>
                              </a:rPr>
                            </m:ctrlPr>
                          </m:dPr>
                          <m:e>
                            <m:r>
                              <a:rPr lang="en-US" sz="2500">
                                <a:solidFill>
                                  <a:schemeClr val="dk1"/>
                                </a:solidFill>
                                <a:latin typeface="Cambria Math" panose="02040503050406030204" pitchFamily="18" charset="0"/>
                                <a:sym typeface="Open Sans"/>
                              </a:rPr>
                              <m:t>|11</m:t>
                            </m:r>
                          </m:e>
                        </m:d>
                      </m:e>
                    </m:d>
                    <m:r>
                      <a:rPr lang="en-US" sz="2500">
                        <a:solidFill>
                          <a:schemeClr val="dk1"/>
                        </a:solidFill>
                        <a:latin typeface="Cambria Math" panose="02040503050406030204" pitchFamily="18" charset="0"/>
                        <a:sym typeface="Open Sans"/>
                      </a:rPr>
                      <m:t>.</m:t>
                    </m:r>
                  </m:oMath>
                </a14:m>
                <a:endParaRPr lang="en-US" sz="2500" dirty="0">
                  <a:solidFill>
                    <a:schemeClr val="dk1"/>
                  </a:solidFill>
                  <a:latin typeface="Open Sans"/>
                  <a:ea typeface="Open Sans"/>
                  <a:cs typeface="Open Sans"/>
                  <a:sym typeface="Open Sans"/>
                </a:endParaRPr>
              </a:p>
              <a:p>
                <a:pPr marL="444490" lvl="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Based on remote EPR pairs, two communication protocols for inter-node communication emerge, </a:t>
                </a:r>
                <a:r>
                  <a:rPr lang="en-US" sz="2500" i="1" dirty="0">
                    <a:solidFill>
                      <a:schemeClr val="dk1"/>
                    </a:solidFill>
                    <a:latin typeface="+mj-lt"/>
                    <a:sym typeface="Open Sans"/>
                  </a:rPr>
                  <a:t>Cat_Comm </a:t>
                </a:r>
                <a:r>
                  <a:rPr lang="en-US" sz="2500" dirty="0">
                    <a:solidFill>
                      <a:schemeClr val="dk1"/>
                    </a:solidFill>
                    <a:latin typeface="Open Sans"/>
                    <a:ea typeface="Open Sans"/>
                    <a:cs typeface="Open Sans"/>
                    <a:sym typeface="Open Sans"/>
                  </a:rPr>
                  <a:t>and </a:t>
                </a:r>
                <a:r>
                  <a:rPr lang="en-US" sz="2500" i="1" dirty="0">
                    <a:solidFill>
                      <a:schemeClr val="dk1"/>
                    </a:solidFill>
                    <a:latin typeface="+mj-lt"/>
                    <a:sym typeface="Open Sans"/>
                  </a:rPr>
                  <a:t>TP_Comm</a:t>
                </a:r>
                <a:r>
                  <a:rPr lang="en-US" sz="2500" dirty="0">
                    <a:solidFill>
                      <a:schemeClr val="dk1"/>
                    </a:solidFill>
                    <a:latin typeface="Open Sans"/>
                    <a:ea typeface="Open Sans"/>
                    <a:cs typeface="Open Sans"/>
                    <a:sym typeface="Open Sans"/>
                  </a:rPr>
                  <a:t>. The left figures illustrate how to use these two schemes to implement remote cx gate with control qubit </a:t>
                </a:r>
                <a14:m>
                  <m:oMath xmlns:m="http://schemas.openxmlformats.org/officeDocument/2006/math">
                    <m:sSub>
                      <m:sSubPr>
                        <m:ctrlPr>
                          <a:rPr lang="en-US" sz="2500" i="1">
                            <a:solidFill>
                              <a:schemeClr val="dk1"/>
                            </a:solidFill>
                            <a:latin typeface="Cambria Math" panose="02040503050406030204" pitchFamily="18" charset="0"/>
                            <a:sym typeface="Open Sans"/>
                          </a:rPr>
                        </m:ctrlPr>
                      </m:sSubPr>
                      <m:e>
                        <m:r>
                          <a:rPr lang="en-US" sz="2500">
                            <a:solidFill>
                              <a:schemeClr val="dk1"/>
                            </a:solidFill>
                            <a:latin typeface="Cambria Math" panose="02040503050406030204" pitchFamily="18" charset="0"/>
                            <a:sym typeface="Open Sans"/>
                          </a:rPr>
                          <m:t>𝑞</m:t>
                        </m:r>
                      </m:e>
                      <m:sub>
                        <m:r>
                          <a:rPr lang="en-US" sz="2500">
                            <a:solidFill>
                              <a:schemeClr val="dk1"/>
                            </a:solidFill>
                            <a:latin typeface="Cambria Math" panose="02040503050406030204" pitchFamily="18" charset="0"/>
                            <a:sym typeface="Open Sans"/>
                          </a:rPr>
                          <m:t>0</m:t>
                        </m:r>
                      </m:sub>
                    </m:sSub>
                  </m:oMath>
                </a14:m>
                <a:r>
                  <a:rPr lang="en-US" sz="2500" dirty="0">
                    <a:solidFill>
                      <a:schemeClr val="dk1"/>
                    </a:solidFill>
                    <a:latin typeface="Open Sans"/>
                    <a:ea typeface="Open Sans"/>
                    <a:cs typeface="Open Sans"/>
                  </a:rPr>
                  <a:t> residing in quantum node A and the target qubit </a:t>
                </a:r>
                <a14:m>
                  <m:oMath xmlns:m="http://schemas.openxmlformats.org/officeDocument/2006/math">
                    <m:sSubSup>
                      <m:sSubSupPr>
                        <m:ctrlPr>
                          <a:rPr lang="en-US" sz="2500" i="1">
                            <a:solidFill>
                              <a:schemeClr val="dk1"/>
                            </a:solidFill>
                            <a:latin typeface="Cambria Math" panose="02040503050406030204" pitchFamily="18" charset="0"/>
                          </a:rPr>
                        </m:ctrlPr>
                      </m:sSubSupPr>
                      <m:e>
                        <m:r>
                          <a:rPr lang="en-US" sz="2500">
                            <a:solidFill>
                              <a:schemeClr val="dk1"/>
                            </a:solidFill>
                            <a:latin typeface="Cambria Math" panose="02040503050406030204" pitchFamily="18" charset="0"/>
                          </a:rPr>
                          <m:t>𝑞</m:t>
                        </m:r>
                      </m:e>
                      <m:sub>
                        <m:r>
                          <a:rPr lang="en-US" sz="2500">
                            <a:solidFill>
                              <a:schemeClr val="dk1"/>
                            </a:solidFill>
                            <a:latin typeface="Cambria Math" panose="02040503050406030204" pitchFamily="18" charset="0"/>
                          </a:rPr>
                          <m:t>0</m:t>
                        </m:r>
                      </m:sub>
                      <m:sup>
                        <m:r>
                          <a:rPr lang="en-US" sz="2500">
                            <a:solidFill>
                              <a:schemeClr val="dk1"/>
                            </a:solidFill>
                            <a:latin typeface="Cambria Math" panose="02040503050406030204" pitchFamily="18" charset="0"/>
                          </a:rPr>
                          <m:t>′</m:t>
                        </m:r>
                      </m:sup>
                    </m:sSubSup>
                  </m:oMath>
                </a14:m>
                <a:r>
                  <a:rPr lang="en-US" sz="2500" dirty="0">
                    <a:solidFill>
                      <a:schemeClr val="dk1"/>
                    </a:solidFill>
                    <a:latin typeface="Open Sans"/>
                    <a:ea typeface="Open Sans"/>
                    <a:cs typeface="Open Sans"/>
                  </a:rPr>
                  <a:t> in node B.[2][3]</a:t>
                </a:r>
                <a:endParaRPr sz="2500" dirty="0">
                  <a:solidFill>
                    <a:schemeClr val="dk1"/>
                  </a:solidFill>
                  <a:latin typeface="Open Sans"/>
                  <a:ea typeface="Open Sans"/>
                  <a:cs typeface="Open Sans"/>
                </a:endParaRPr>
              </a:p>
            </p:txBody>
          </p:sp>
        </mc:Choice>
        <mc:Fallback xmlns="">
          <p:sp>
            <p:nvSpPr>
              <p:cNvPr id="8" name="Google Shape;44;g24361600e24_1_7">
                <a:extLst>
                  <a:ext uri="{FF2B5EF4-FFF2-40B4-BE49-F238E27FC236}">
                    <a16:creationId xmlns:a16="http://schemas.microsoft.com/office/drawing/2014/main" id="{1ED9AD19-1CB7-3F62-213A-31FBDBAFD1A0}"/>
                  </a:ext>
                </a:extLst>
              </p:cNvPr>
              <p:cNvSpPr txBox="1">
                <a:spLocks noRot="1" noChangeAspect="1" noMove="1" noResize="1" noEditPoints="1" noAdjustHandles="1" noChangeArrowheads="1" noChangeShapeType="1" noTextEdit="1"/>
              </p:cNvSpPr>
              <p:nvPr/>
            </p:nvSpPr>
            <p:spPr>
              <a:xfrm>
                <a:off x="1514361" y="13807865"/>
                <a:ext cx="6984865" cy="6888951"/>
              </a:xfrm>
              <a:prstGeom prst="rect">
                <a:avLst/>
              </a:prstGeom>
              <a:blipFill>
                <a:blip r:embed="rId4"/>
                <a:stretch>
                  <a:fillRect l="-1452" r="-1452" b="-1105"/>
                </a:stretch>
              </a:blipFill>
              <a:ln>
                <a:noFill/>
              </a:ln>
            </p:spPr>
            <p:txBody>
              <a:bodyPr/>
              <a:lstStyle/>
              <a:p>
                <a:r>
                  <a:rPr lang="en-US">
                    <a:noFill/>
                  </a:rPr>
                  <a:t> </a:t>
                </a:r>
              </a:p>
            </p:txBody>
          </p:sp>
        </mc:Fallback>
      </mc:AlternateContent>
      <p:sp>
        <p:nvSpPr>
          <p:cNvPr id="9" name="Google Shape;45;g24361600e24_1_7">
            <a:extLst>
              <a:ext uri="{FF2B5EF4-FFF2-40B4-BE49-F238E27FC236}">
                <a16:creationId xmlns:a16="http://schemas.microsoft.com/office/drawing/2014/main" id="{071174F9-6939-FA5B-6BF9-AC8F2946ED94}"/>
              </a:ext>
            </a:extLst>
          </p:cNvPr>
          <p:cNvSpPr/>
          <p:nvPr/>
        </p:nvSpPr>
        <p:spPr>
          <a:xfrm>
            <a:off x="1514361" y="12455808"/>
            <a:ext cx="125451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Point-to-point Operations</a:t>
            </a:r>
            <a:endParaRPr sz="1400" b="0" i="0" u="none" strike="noStrike" cap="none" dirty="0">
              <a:solidFill>
                <a:srgbClr val="000000"/>
              </a:solidFill>
              <a:latin typeface="Arial"/>
              <a:ea typeface="Arial"/>
              <a:cs typeface="Arial"/>
              <a:sym typeface="Arial"/>
            </a:endParaRPr>
          </a:p>
        </p:txBody>
      </p:sp>
      <p:sp>
        <p:nvSpPr>
          <p:cNvPr id="10" name="Google Shape;46;g24361600e24_1_7">
            <a:extLst>
              <a:ext uri="{FF2B5EF4-FFF2-40B4-BE49-F238E27FC236}">
                <a16:creationId xmlns:a16="http://schemas.microsoft.com/office/drawing/2014/main" id="{D3B2E356-295D-D16A-B490-0C786E4CAAE6}"/>
              </a:ext>
            </a:extLst>
          </p:cNvPr>
          <p:cNvSpPr/>
          <p:nvPr/>
        </p:nvSpPr>
        <p:spPr>
          <a:xfrm>
            <a:off x="1514361" y="21405127"/>
            <a:ext cx="127272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Collective operations</a:t>
            </a:r>
            <a:endParaRPr sz="1400" b="0" i="0" u="none" strike="noStrike" cap="none" dirty="0">
              <a:solidFill>
                <a:srgbClr val="000000"/>
              </a:solidFill>
              <a:latin typeface="Arial"/>
              <a:ea typeface="Arial"/>
              <a:cs typeface="Arial"/>
              <a:sym typeface="Arial"/>
            </a:endParaRPr>
          </a:p>
        </p:txBody>
      </p:sp>
      <p:sp>
        <p:nvSpPr>
          <p:cNvPr id="12" name="Google Shape;48;g24361600e24_1_7">
            <a:extLst>
              <a:ext uri="{FF2B5EF4-FFF2-40B4-BE49-F238E27FC236}">
                <a16:creationId xmlns:a16="http://schemas.microsoft.com/office/drawing/2014/main" id="{91105246-D447-0BDB-7AAD-FB32F141179E}"/>
              </a:ext>
            </a:extLst>
          </p:cNvPr>
          <p:cNvSpPr txBox="1"/>
          <p:nvPr/>
        </p:nvSpPr>
        <p:spPr>
          <a:xfrm>
            <a:off x="1450488" y="22623886"/>
            <a:ext cx="6804300" cy="8399685"/>
          </a:xfrm>
          <a:prstGeom prst="rect">
            <a:avLst/>
          </a:prstGeom>
          <a:noFill/>
          <a:ln>
            <a:noFill/>
          </a:ln>
        </p:spPr>
        <p:txBody>
          <a:bodyPr spcFirstLastPara="1" wrap="square" lIns="88875" tIns="44425" rIns="88875" bIns="44425" anchor="t" anchorCtr="0">
            <a:spAutoFit/>
          </a:bodyPr>
          <a:lstStyle/>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In additional to general point-to-point communication, QMPI also provides the collective operations shown in the right table .</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overall existed compliers utilize </a:t>
            </a:r>
            <a:r>
              <a:rPr lang="en-US" sz="2500" i="1" dirty="0">
                <a:solidFill>
                  <a:schemeClr val="dk1"/>
                </a:solidFill>
                <a:latin typeface="Open Sans"/>
                <a:ea typeface="Open Sans"/>
                <a:cs typeface="Open Sans"/>
                <a:sym typeface="Open Sans"/>
              </a:rPr>
              <a:t>Cat_Comm </a:t>
            </a:r>
            <a:r>
              <a:rPr lang="en-US" sz="2500" dirty="0">
                <a:solidFill>
                  <a:schemeClr val="dk1"/>
                </a:solidFill>
                <a:latin typeface="Open Sans"/>
                <a:ea typeface="Open Sans"/>
                <a:cs typeface="Open Sans"/>
                <a:sym typeface="Open Sans"/>
              </a:rPr>
              <a:t>for implementing the inter-node remote gates. However, this procedure has a low throughput due to the limited information </a:t>
            </a:r>
            <a:r>
              <a:rPr lang="en-US" sz="2500" dirty="0" err="1">
                <a:solidFill>
                  <a:schemeClr val="dk1"/>
                </a:solidFill>
                <a:latin typeface="Open Sans"/>
                <a:ea typeface="Open Sans"/>
                <a:cs typeface="Open Sans"/>
                <a:sym typeface="Open Sans"/>
              </a:rPr>
              <a:t>teleportated</a:t>
            </a:r>
            <a:r>
              <a:rPr lang="en-US" sz="2500" dirty="0">
                <a:solidFill>
                  <a:schemeClr val="dk1"/>
                </a:solidFill>
                <a:latin typeface="Open Sans"/>
                <a:ea typeface="Open Sans"/>
                <a:cs typeface="Open Sans"/>
                <a:sym typeface="Open Sans"/>
              </a:rPr>
              <a:t> per remote EPR pair.</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Later, the </a:t>
            </a:r>
            <a:r>
              <a:rPr lang="en-US" sz="2500" i="1" dirty="0" err="1">
                <a:solidFill>
                  <a:schemeClr val="dk1"/>
                </a:solidFill>
                <a:latin typeface="Open Sans"/>
                <a:ea typeface="Open Sans"/>
                <a:cs typeface="Open Sans"/>
                <a:sym typeface="Open Sans"/>
              </a:rPr>
              <a:t>Burst_communication</a:t>
            </a:r>
            <a:r>
              <a:rPr lang="en-US" sz="2500" i="1" dirty="0">
                <a:solidFill>
                  <a:schemeClr val="dk1"/>
                </a:solidFill>
                <a:latin typeface="Open Sans"/>
                <a:ea typeface="Open Sans"/>
                <a:cs typeface="Open Sans"/>
                <a:sym typeface="Open Sans"/>
              </a:rPr>
              <a:t> </a:t>
            </a:r>
            <a:r>
              <a:rPr lang="en-US" sz="2500" dirty="0">
                <a:solidFill>
                  <a:schemeClr val="dk1"/>
                </a:solidFill>
                <a:latin typeface="Open Sans"/>
                <a:ea typeface="Open Sans"/>
                <a:cs typeface="Open Sans"/>
                <a:sym typeface="Open Sans"/>
              </a:rPr>
              <a:t>(a group of continuous remote two-qubit gates between one qubit and node) and </a:t>
            </a:r>
            <a:r>
              <a:rPr lang="en-US" sz="2500" i="1" dirty="0" err="1">
                <a:solidFill>
                  <a:schemeClr val="dk1"/>
                </a:solidFill>
                <a:latin typeface="Open Sans"/>
                <a:ea typeface="Open Sans"/>
                <a:cs typeface="Open Sans"/>
                <a:sym typeface="Open Sans"/>
              </a:rPr>
              <a:t>Coll_Comm</a:t>
            </a:r>
            <a:r>
              <a:rPr lang="en-US" sz="2500" i="1" dirty="0">
                <a:solidFill>
                  <a:schemeClr val="dk1"/>
                </a:solidFill>
                <a:latin typeface="Open Sans"/>
                <a:ea typeface="Open Sans"/>
                <a:cs typeface="Open Sans"/>
                <a:sym typeface="Open Sans"/>
              </a:rPr>
              <a:t> </a:t>
            </a:r>
            <a:r>
              <a:rPr lang="en-US" sz="2500" dirty="0">
                <a:solidFill>
                  <a:schemeClr val="dk1"/>
                </a:solidFill>
                <a:latin typeface="Open Sans"/>
                <a:ea typeface="Open Sans"/>
                <a:cs typeface="Open Sans"/>
                <a:sym typeface="Open Sans"/>
              </a:rPr>
              <a:t>framework based on communication buffers were proposed to optimize the communication overhead of distributed quantum program. They both significantly reduce the resources consumption in the experiments.</a:t>
            </a:r>
          </a:p>
          <a:p>
            <a:pPr marL="444490" indent="-444490" algn="just">
              <a:spcBef>
                <a:spcPts val="1200"/>
              </a:spcBef>
              <a:buClr>
                <a:schemeClr val="dk1"/>
              </a:buClr>
              <a:buSzPts val="2500"/>
              <a:buFont typeface="Arial"/>
              <a:buChar char="•"/>
            </a:pPr>
            <a:endParaRPr sz="2500" dirty="0">
              <a:solidFill>
                <a:schemeClr val="dk1"/>
              </a:solidFill>
              <a:latin typeface="Open Sans"/>
              <a:ea typeface="Open Sans"/>
              <a:cs typeface="Open Sans"/>
            </a:endParaRPr>
          </a:p>
        </p:txBody>
      </p:sp>
      <p:sp>
        <p:nvSpPr>
          <p:cNvPr id="14" name="Google Shape;50;g24361600e24_1_7">
            <a:extLst>
              <a:ext uri="{FF2B5EF4-FFF2-40B4-BE49-F238E27FC236}">
                <a16:creationId xmlns:a16="http://schemas.microsoft.com/office/drawing/2014/main" id="{6A243557-3928-7024-8E62-6B1D6B28261D}"/>
              </a:ext>
            </a:extLst>
          </p:cNvPr>
          <p:cNvSpPr/>
          <p:nvPr/>
        </p:nvSpPr>
        <p:spPr>
          <a:xfrm>
            <a:off x="16814103" y="20927915"/>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Simulation results</a:t>
            </a:r>
            <a:endParaRPr sz="1400" b="0" i="0" u="none" strike="noStrike" cap="none" dirty="0">
              <a:solidFill>
                <a:srgbClr val="000000"/>
              </a:solidFill>
              <a:latin typeface="Arial"/>
              <a:ea typeface="Arial"/>
              <a:cs typeface="Arial"/>
              <a:sym typeface="Arial"/>
            </a:endParaRPr>
          </a:p>
        </p:txBody>
      </p:sp>
      <p:sp>
        <p:nvSpPr>
          <p:cNvPr id="16" name="Google Shape;52;g24361600e24_1_7">
            <a:extLst>
              <a:ext uri="{FF2B5EF4-FFF2-40B4-BE49-F238E27FC236}">
                <a16:creationId xmlns:a16="http://schemas.microsoft.com/office/drawing/2014/main" id="{761555E8-68F4-B1DE-151E-6C8974117C04}"/>
              </a:ext>
            </a:extLst>
          </p:cNvPr>
          <p:cNvSpPr txBox="1"/>
          <p:nvPr/>
        </p:nvSpPr>
        <p:spPr>
          <a:xfrm>
            <a:off x="16947725" y="22228588"/>
            <a:ext cx="7317247" cy="5706640"/>
          </a:xfrm>
          <a:prstGeom prst="rect">
            <a:avLst/>
          </a:prstGeom>
          <a:noFill/>
          <a:ln>
            <a:noFill/>
          </a:ln>
        </p:spPr>
        <p:txBody>
          <a:bodyPr spcFirstLastPara="1" wrap="square" lIns="88875" tIns="44425" rIns="88875" bIns="44425" anchor="t" anchorCtr="0">
            <a:spAutoFit/>
          </a:bodyPr>
          <a:lstStyle/>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transformed benchmark circuit rd32 utilizing our strategy is shown in Fig (a).</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simulation is executed by QASM simulator with 1024 shots (Fig. (b)).</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simulation has the correct result with fidelity 68% and five pairs of EPR pairs consumption. Compared with the baseline, the fidelity of computation is significantly improved, and the remote EPR pairs consumption is significantly reduced.</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strategy could also work for other MCT circuits with the similar improvements in the distributed quantum system.</a:t>
            </a:r>
          </a:p>
        </p:txBody>
      </p:sp>
      <p:sp>
        <p:nvSpPr>
          <p:cNvPr id="18" name="Google Shape;54;g24361600e24_1_7">
            <a:extLst>
              <a:ext uri="{FF2B5EF4-FFF2-40B4-BE49-F238E27FC236}">
                <a16:creationId xmlns:a16="http://schemas.microsoft.com/office/drawing/2014/main" id="{CD5BEFA1-60A3-D715-E1BF-2A0CC36B4C8C}"/>
              </a:ext>
            </a:extLst>
          </p:cNvPr>
          <p:cNvSpPr/>
          <p:nvPr/>
        </p:nvSpPr>
        <p:spPr>
          <a:xfrm>
            <a:off x="16814103" y="13631802"/>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Experiment Setup</a:t>
            </a:r>
            <a:endParaRPr sz="1400" b="0" i="0" u="none" strike="noStrike" cap="none" dirty="0">
              <a:solidFill>
                <a:srgbClr val="000000"/>
              </a:solidFill>
              <a:latin typeface="Arial"/>
              <a:ea typeface="Arial"/>
              <a:cs typeface="Arial"/>
              <a:sym typeface="Arial"/>
            </a:endParaRPr>
          </a:p>
        </p:txBody>
      </p:sp>
      <p:sp>
        <p:nvSpPr>
          <p:cNvPr id="19" name="Google Shape;55;g24361600e24_1_7">
            <a:extLst>
              <a:ext uri="{FF2B5EF4-FFF2-40B4-BE49-F238E27FC236}">
                <a16:creationId xmlns:a16="http://schemas.microsoft.com/office/drawing/2014/main" id="{A6210CCB-9E5B-4C24-75AA-C8F51BBD3932}"/>
              </a:ext>
            </a:extLst>
          </p:cNvPr>
          <p:cNvSpPr/>
          <p:nvPr/>
        </p:nvSpPr>
        <p:spPr>
          <a:xfrm>
            <a:off x="16814103" y="7837427"/>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dirty="0">
                <a:solidFill>
                  <a:srgbClr val="FFFFFF"/>
                </a:solidFill>
                <a:latin typeface="Encode Sans"/>
                <a:sym typeface="Encode Sans"/>
              </a:rPr>
              <a:t>A strategy for improving collective communication efficiency </a:t>
            </a:r>
            <a:endParaRPr sz="1400" b="0" i="0" u="none" strike="noStrike" cap="none" dirty="0">
              <a:solidFill>
                <a:srgbClr val="000000"/>
              </a:solidFill>
              <a:latin typeface="Arial"/>
              <a:ea typeface="Arial"/>
              <a:cs typeface="Arial"/>
              <a:sym typeface="Arial"/>
            </a:endParaRPr>
          </a:p>
        </p:txBody>
      </p:sp>
      <p:sp>
        <p:nvSpPr>
          <p:cNvPr id="20" name="Google Shape;56;g24361600e24_1_7">
            <a:extLst>
              <a:ext uri="{FF2B5EF4-FFF2-40B4-BE49-F238E27FC236}">
                <a16:creationId xmlns:a16="http://schemas.microsoft.com/office/drawing/2014/main" id="{2D7EE46D-FFB2-2C00-A6FA-7C05647B5B50}"/>
              </a:ext>
            </a:extLst>
          </p:cNvPr>
          <p:cNvSpPr txBox="1"/>
          <p:nvPr/>
        </p:nvSpPr>
        <p:spPr>
          <a:xfrm>
            <a:off x="16814103" y="14944770"/>
            <a:ext cx="8095147" cy="3052067"/>
          </a:xfrm>
          <a:prstGeom prst="rect">
            <a:avLst/>
          </a:prstGeom>
          <a:noFill/>
          <a:ln>
            <a:noFill/>
          </a:ln>
        </p:spPr>
        <p:txBody>
          <a:bodyPr spcFirstLastPara="1" wrap="square" lIns="88875" tIns="44425" rIns="88875" bIns="44425" anchor="t" anchorCtr="0">
            <a:spAutoFit/>
          </a:bodyPr>
          <a:lstStyle/>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Platform: simulations are implemented using </a:t>
            </a:r>
            <a:r>
              <a:rPr lang="en-US" sz="2500" dirty="0" err="1">
                <a:solidFill>
                  <a:schemeClr val="dk1"/>
                </a:solidFill>
                <a:latin typeface="Open Sans"/>
                <a:ea typeface="Open Sans"/>
                <a:cs typeface="Open Sans"/>
                <a:sym typeface="Open Sans"/>
              </a:rPr>
              <a:t>qasm</a:t>
            </a:r>
            <a:r>
              <a:rPr lang="en-US" sz="2500" dirty="0">
                <a:solidFill>
                  <a:schemeClr val="dk1"/>
                </a:solidFill>
                <a:latin typeface="Open Sans"/>
                <a:ea typeface="Open Sans"/>
                <a:cs typeface="Open Sans"/>
                <a:sym typeface="Open Sans"/>
              </a:rPr>
              <a:t> simulator.</a:t>
            </a:r>
            <a:endParaRPr sz="1400" b="0" i="0" u="none" strike="noStrike" cap="none" dirty="0">
              <a:solidFill>
                <a:srgbClr val="000000"/>
              </a:solidFill>
              <a:latin typeface="Arial"/>
              <a:ea typeface="Arial"/>
              <a:cs typeface="Arial"/>
              <a:sym typeface="Arial"/>
            </a:endParaRP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Benchmark circuit: Function rd32 circuit imported from </a:t>
            </a:r>
            <a:r>
              <a:rPr lang="en-US" sz="2500" dirty="0" err="1">
                <a:solidFill>
                  <a:schemeClr val="dk1"/>
                </a:solidFill>
                <a:latin typeface="Open Sans"/>
                <a:ea typeface="Open Sans"/>
                <a:cs typeface="Open Sans"/>
                <a:sym typeface="Open Sans"/>
              </a:rPr>
              <a:t>RevLib</a:t>
            </a:r>
            <a:r>
              <a:rPr lang="en-US" sz="2500" dirty="0">
                <a:solidFill>
                  <a:schemeClr val="dk1"/>
                </a:solidFill>
                <a:latin typeface="Open Sans"/>
                <a:ea typeface="Open Sans"/>
                <a:cs typeface="Open Sans"/>
                <a:sym typeface="Open Sans"/>
              </a:rPr>
              <a:t> (shown in figure below). [4] </a:t>
            </a:r>
            <a:endParaRPr lang="en-US" sz="2500" b="0" i="0" u="none" strike="noStrike" cap="none" dirty="0">
              <a:solidFill>
                <a:schemeClr val="dk1"/>
              </a:solidFill>
              <a:latin typeface="Open Sans"/>
              <a:ea typeface="Open Sans"/>
              <a:cs typeface="Open Sans"/>
              <a:sym typeface="Open Sans"/>
            </a:endParaRP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Noise model: Built according to the parameters reported in previous paper.</a:t>
            </a: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Baseline: </a:t>
            </a:r>
            <a:r>
              <a:rPr lang="en-US" sz="2500" dirty="0" err="1">
                <a:solidFill>
                  <a:schemeClr val="dk1"/>
                </a:solidFill>
                <a:latin typeface="Open Sans"/>
                <a:ea typeface="Open Sans"/>
                <a:cs typeface="Open Sans"/>
                <a:sym typeface="Open Sans"/>
              </a:rPr>
              <a:t>Coll_Comm</a:t>
            </a:r>
            <a:r>
              <a:rPr lang="en-US" sz="2500" dirty="0">
                <a:solidFill>
                  <a:schemeClr val="dk1"/>
                </a:solidFill>
                <a:latin typeface="Open Sans"/>
                <a:ea typeface="Open Sans"/>
                <a:cs typeface="Open Sans"/>
                <a:sym typeface="Open Sans"/>
              </a:rPr>
              <a:t> DQC compiler</a:t>
            </a:r>
            <a:endParaRPr lang="en-US" dirty="0">
              <a:ea typeface="Open Sans"/>
            </a:endParaRPr>
          </a:p>
        </p:txBody>
      </p:sp>
      <p:sp>
        <p:nvSpPr>
          <p:cNvPr id="29" name="Google Shape;66;g24361600e24_1_7">
            <a:extLst>
              <a:ext uri="{FF2B5EF4-FFF2-40B4-BE49-F238E27FC236}">
                <a16:creationId xmlns:a16="http://schemas.microsoft.com/office/drawing/2014/main" id="{71AFD6B1-91B0-6482-EDF4-BCE3F644CF56}"/>
              </a:ext>
            </a:extLst>
          </p:cNvPr>
          <p:cNvSpPr/>
          <p:nvPr/>
        </p:nvSpPr>
        <p:spPr>
          <a:xfrm>
            <a:off x="16887202" y="31589131"/>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Future Work, References, and Acknowledgments</a:t>
            </a:r>
            <a:endParaRPr sz="1400" b="0" i="0" u="none" strike="noStrike" cap="none" dirty="0">
              <a:solidFill>
                <a:srgbClr val="000000"/>
              </a:solidFill>
              <a:latin typeface="Arial"/>
              <a:ea typeface="Arial"/>
              <a:cs typeface="Arial"/>
              <a:sym typeface="Arial"/>
            </a:endParaRPr>
          </a:p>
        </p:txBody>
      </p:sp>
      <p:sp>
        <p:nvSpPr>
          <p:cNvPr id="30" name="Google Shape;67;g24361600e24_1_7">
            <a:extLst>
              <a:ext uri="{FF2B5EF4-FFF2-40B4-BE49-F238E27FC236}">
                <a16:creationId xmlns:a16="http://schemas.microsoft.com/office/drawing/2014/main" id="{E1439AC6-28E7-42E8-CBE8-43E048FEA5E1}"/>
              </a:ext>
            </a:extLst>
          </p:cNvPr>
          <p:cNvSpPr txBox="1"/>
          <p:nvPr/>
        </p:nvSpPr>
        <p:spPr>
          <a:xfrm>
            <a:off x="23691502" y="32799379"/>
            <a:ext cx="7608600" cy="6183694"/>
          </a:xfrm>
          <a:prstGeom prst="rect">
            <a:avLst/>
          </a:prstGeom>
          <a:noFill/>
          <a:ln>
            <a:noFill/>
          </a:ln>
        </p:spPr>
        <p:txBody>
          <a:bodyPr spcFirstLastPara="1" wrap="square" lIns="88875" tIns="44425" rIns="88875" bIns="44425" anchor="t" anchorCtr="0">
            <a:spAutoFit/>
          </a:bodyPr>
          <a:lstStyle/>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We acknowledge </a:t>
            </a:r>
          </a:p>
          <a:p>
            <a:pPr algn="just">
              <a:lnSpc>
                <a:spcPct val="110000"/>
              </a:lnSpc>
              <a:buSzPts val="1944"/>
            </a:pPr>
            <a:r>
              <a:rPr lang="en-US" sz="2000" dirty="0">
                <a:solidFill>
                  <a:schemeClr val="dk1"/>
                </a:solidFill>
                <a:latin typeface="Quattrocento Sans"/>
                <a:sym typeface="Quattrocento Sans"/>
              </a:rPr>
              <a:t>Advisor: </a:t>
            </a:r>
            <a:r>
              <a:rPr lang="en-US" sz="2000" dirty="0">
                <a:solidFill>
                  <a:schemeClr val="dk1"/>
                </a:solidFill>
                <a:latin typeface="Quattrocento Sans"/>
                <a:sym typeface="Encode Sans"/>
              </a:rPr>
              <a:t>Ang Li, Samuel Stein, Marvin Warner (PNNL)</a:t>
            </a:r>
            <a:endParaRPr lang="en-US" sz="2000" dirty="0">
              <a:solidFill>
                <a:schemeClr val="dk1"/>
              </a:solidFill>
              <a:latin typeface="Quattrocento Sans"/>
              <a:sym typeface="Quattrocento Sans"/>
            </a:endParaRPr>
          </a:p>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Faculty: Sara Mouradian, Peter </a:t>
            </a:r>
            <a:r>
              <a:rPr lang="en-US" sz="2000" b="0" i="0" u="none" strike="noStrike" cap="none" dirty="0" err="1">
                <a:solidFill>
                  <a:schemeClr val="dk1"/>
                </a:solidFill>
                <a:latin typeface="Quattrocento Sans"/>
                <a:ea typeface="Quattrocento Sans"/>
                <a:cs typeface="Quattrocento Sans"/>
                <a:sym typeface="Quattrocento Sans"/>
              </a:rPr>
              <a:t>Pauzaiskie</a:t>
            </a:r>
            <a:r>
              <a:rPr lang="en-US" sz="2000" b="0" i="0" u="none" strike="noStrike" cap="none" dirty="0">
                <a:solidFill>
                  <a:schemeClr val="dk1"/>
                </a:solidFill>
                <a:latin typeface="Quattrocento Sans"/>
                <a:ea typeface="Quattrocento Sans"/>
                <a:cs typeface="Quattrocento Sans"/>
                <a:sym typeface="Quattrocento Sans"/>
              </a:rPr>
              <a:t> (UW) </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sym typeface="Quattrocento Sans"/>
              </a:rPr>
              <a:t>for their kind help in this project.</a:t>
            </a:r>
            <a:endParaRPr lang="en-US" sz="1600" dirty="0">
              <a:ea typeface="Quattrocento Sans"/>
            </a:endParaRPr>
          </a:p>
          <a:p>
            <a:pPr marL="0" marR="0" lvl="0" indent="0" algn="just" rtl="0">
              <a:lnSpc>
                <a:spcPct val="110000"/>
              </a:lnSpc>
              <a:spcBef>
                <a:spcPts val="0"/>
              </a:spcBef>
              <a:spcAft>
                <a:spcPts val="0"/>
              </a:spcAft>
              <a:buClr>
                <a:srgbClr val="000000"/>
              </a:buClr>
              <a:buSzPts val="1944"/>
              <a:buFont typeface="Arial"/>
              <a:buNone/>
            </a:pPr>
            <a:endParaRPr lang="en-US" sz="2000" dirty="0">
              <a:solidFill>
                <a:schemeClr val="dk1"/>
              </a:solidFill>
              <a:latin typeface="Quattrocento Sans"/>
              <a:ea typeface="Quattrocento Sans"/>
              <a:cs typeface="Quattrocento Sans"/>
              <a:sym typeface="Quattrocento Sans"/>
            </a:endParaRP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cs typeface="Quattrocento Sans"/>
                <a:sym typeface="Quattrocento Sans"/>
              </a:rPr>
              <a:t>References: </a:t>
            </a:r>
          </a:p>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[1] Thomas </a:t>
            </a:r>
            <a:r>
              <a:rPr lang="en-US" sz="2000" b="0" i="0" u="none" strike="noStrike" cap="none" dirty="0" err="1">
                <a:solidFill>
                  <a:schemeClr val="dk1"/>
                </a:solidFill>
                <a:latin typeface="Quattrocento Sans"/>
                <a:ea typeface="Quattrocento Sans"/>
                <a:cs typeface="Quattrocento Sans"/>
                <a:sym typeface="Quattrocento Sans"/>
              </a:rPr>
              <a:t>Haner</a:t>
            </a:r>
            <a:r>
              <a:rPr lang="en-US" sz="2000" b="0" i="0" u="none" strike="noStrike" cap="none" dirty="0">
                <a:solidFill>
                  <a:schemeClr val="dk1"/>
                </a:solidFill>
                <a:latin typeface="Quattrocento Sans"/>
                <a:ea typeface="Quattrocento Sans"/>
                <a:cs typeface="Quattrocento Sans"/>
                <a:sym typeface="Quattrocento Sans"/>
              </a:rPr>
              <a:t> et. al., Distributed quantum computing with QMPI. Proceedings of international conference for high performance computing, network, storage and analysis. November 2021, No.16. </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cs typeface="Quattrocento Sans"/>
                <a:sym typeface="Quattrocento Sans"/>
              </a:rPr>
              <a:t>[2] </a:t>
            </a:r>
            <a:r>
              <a:rPr lang="en-US" sz="2000" dirty="0" err="1">
                <a:solidFill>
                  <a:schemeClr val="dk1"/>
                </a:solidFill>
                <a:latin typeface="Quattrocento Sans"/>
                <a:ea typeface="Quattrocento Sans"/>
                <a:cs typeface="Quattrocento Sans"/>
                <a:sym typeface="Quattrocento Sans"/>
              </a:rPr>
              <a:t>Anbang</a:t>
            </a:r>
            <a:r>
              <a:rPr lang="en-US" sz="2000" dirty="0">
                <a:solidFill>
                  <a:schemeClr val="dk1"/>
                </a:solidFill>
                <a:latin typeface="Quattrocento Sans"/>
                <a:ea typeface="Quattrocento Sans"/>
                <a:cs typeface="Quattrocento Sans"/>
                <a:sym typeface="Quattrocento Sans"/>
              </a:rPr>
              <a:t> Wu et. al., </a:t>
            </a:r>
            <a:r>
              <a:rPr lang="en-US" sz="2000" dirty="0" err="1">
                <a:solidFill>
                  <a:schemeClr val="dk1"/>
                </a:solidFill>
                <a:latin typeface="Quattrocento Sans"/>
                <a:ea typeface="Quattrocento Sans"/>
                <a:cs typeface="Quattrocento Sans"/>
                <a:sym typeface="Quattrocento Sans"/>
              </a:rPr>
              <a:t>AutoComm</a:t>
            </a:r>
            <a:r>
              <a:rPr lang="en-US" sz="2000" dirty="0">
                <a:solidFill>
                  <a:schemeClr val="dk1"/>
                </a:solidFill>
                <a:latin typeface="Quattrocento Sans"/>
                <a:ea typeface="Quattrocento Sans"/>
                <a:cs typeface="Quattrocento Sans"/>
                <a:sym typeface="Quattrocento Sans"/>
              </a:rPr>
              <a:t>: A Framework for enabling efficient communication in distributed quantum program. </a:t>
            </a:r>
            <a:r>
              <a:rPr lang="en-US" sz="2000" dirty="0">
                <a:solidFill>
                  <a:schemeClr val="dk1"/>
                </a:solidFill>
                <a:latin typeface="Quattrocento Sans"/>
              </a:rPr>
              <a:t>55</a:t>
            </a:r>
            <a:r>
              <a:rPr lang="en-US" sz="2000" baseline="30000" dirty="0">
                <a:solidFill>
                  <a:schemeClr val="dk1"/>
                </a:solidFill>
                <a:latin typeface="Quattrocento Sans"/>
              </a:rPr>
              <a:t>th</a:t>
            </a:r>
            <a:r>
              <a:rPr lang="en-US" sz="2000" dirty="0">
                <a:solidFill>
                  <a:schemeClr val="dk1"/>
                </a:solidFill>
                <a:latin typeface="Quattrocento Sans"/>
              </a:rPr>
              <a:t> IEEE/ACM International Symposium on Microarchitecture (MICRO), Chicago, IL, USA, 2022, pp. 1027-1041.</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sym typeface="Quattrocento Sans"/>
              </a:rPr>
              <a:t>[3] </a:t>
            </a:r>
            <a:r>
              <a:rPr lang="en-US" sz="2000" dirty="0" err="1">
                <a:solidFill>
                  <a:schemeClr val="dk1"/>
                </a:solidFill>
                <a:latin typeface="Quattrocento Sans"/>
                <a:sym typeface="Quattrocento Sans"/>
              </a:rPr>
              <a:t>Anbang</a:t>
            </a:r>
            <a:r>
              <a:rPr lang="en-US" sz="2000" dirty="0">
                <a:solidFill>
                  <a:schemeClr val="dk1"/>
                </a:solidFill>
                <a:latin typeface="Quattrocento Sans"/>
                <a:sym typeface="Quattrocento Sans"/>
              </a:rPr>
              <a:t> Wu et. al., </a:t>
            </a:r>
            <a:r>
              <a:rPr lang="en-US" sz="2000" dirty="0" err="1">
                <a:solidFill>
                  <a:schemeClr val="dk1"/>
                </a:solidFill>
                <a:latin typeface="Quattrocento Sans"/>
                <a:sym typeface="Quattrocento Sans"/>
              </a:rPr>
              <a:t>CollComm</a:t>
            </a:r>
            <a:r>
              <a:rPr lang="en-US" sz="2000" dirty="0">
                <a:solidFill>
                  <a:schemeClr val="dk1"/>
                </a:solidFill>
                <a:latin typeface="Quattrocento Sans"/>
                <a:sym typeface="Quattrocento Sans"/>
              </a:rPr>
              <a:t>: Enabling efficient collective quantum communication based on EPR buffering. </a:t>
            </a:r>
            <a:r>
              <a:rPr lang="en-US" sz="2000" dirty="0" err="1">
                <a:solidFill>
                  <a:schemeClr val="dk1"/>
                </a:solidFill>
                <a:latin typeface="Quattrocento Sans"/>
                <a:sym typeface="Quattrocento Sans"/>
              </a:rPr>
              <a:t>arXiv</a:t>
            </a:r>
            <a:r>
              <a:rPr lang="en-US" sz="2000" dirty="0">
                <a:solidFill>
                  <a:schemeClr val="dk1"/>
                </a:solidFill>
                <a:latin typeface="Quattrocento Sans"/>
                <a:sym typeface="Quattrocento Sans"/>
              </a:rPr>
              <a:t>: 2208.06724v2</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sym typeface="Quattrocento Sans"/>
              </a:rPr>
              <a:t>[4] https://</a:t>
            </a:r>
            <a:r>
              <a:rPr lang="en-US" sz="2000" dirty="0" err="1">
                <a:solidFill>
                  <a:schemeClr val="dk1"/>
                </a:solidFill>
                <a:latin typeface="Quattrocento Sans"/>
                <a:sym typeface="Quattrocento Sans"/>
              </a:rPr>
              <a:t>www.revlib.org</a:t>
            </a:r>
            <a:endParaRPr sz="2000" dirty="0">
              <a:solidFill>
                <a:schemeClr val="dk1"/>
              </a:solidFill>
              <a:latin typeface="Quattrocento Sans"/>
              <a:sym typeface="Quattrocento Sans"/>
            </a:endParaRPr>
          </a:p>
        </p:txBody>
      </p:sp>
      <p:pic>
        <p:nvPicPr>
          <p:cNvPr id="3" name="Picture 2" descr="A diagram of a telephone connection&#10;&#10;Description automatically generated with low confidence">
            <a:extLst>
              <a:ext uri="{FF2B5EF4-FFF2-40B4-BE49-F238E27FC236}">
                <a16:creationId xmlns:a16="http://schemas.microsoft.com/office/drawing/2014/main" id="{9F40EC2E-246B-EDFD-7094-46F6B4BB4D20}"/>
              </a:ext>
            </a:extLst>
          </p:cNvPr>
          <p:cNvPicPr>
            <a:picLocks noChangeAspect="1"/>
          </p:cNvPicPr>
          <p:nvPr/>
        </p:nvPicPr>
        <p:blipFill>
          <a:blip r:embed="rId5"/>
          <a:stretch>
            <a:fillRect/>
          </a:stretch>
        </p:blipFill>
        <p:spPr>
          <a:xfrm>
            <a:off x="9026741" y="17064288"/>
            <a:ext cx="5353545" cy="3986683"/>
          </a:xfrm>
          <a:prstGeom prst="rect">
            <a:avLst/>
          </a:prstGeom>
        </p:spPr>
      </p:pic>
      <p:pic>
        <p:nvPicPr>
          <p:cNvPr id="5" name="Picture 4" descr="A diagram of a cat-entangler&#10;&#10;Description automatically generated with low confidence">
            <a:extLst>
              <a:ext uri="{FF2B5EF4-FFF2-40B4-BE49-F238E27FC236}">
                <a16:creationId xmlns:a16="http://schemas.microsoft.com/office/drawing/2014/main" id="{3296573B-AE03-6E4C-4A8B-648CF07D8B36}"/>
              </a:ext>
            </a:extLst>
          </p:cNvPr>
          <p:cNvPicPr>
            <a:picLocks noChangeAspect="1"/>
          </p:cNvPicPr>
          <p:nvPr/>
        </p:nvPicPr>
        <p:blipFill rotWithShape="1">
          <a:blip r:embed="rId6"/>
          <a:srcRect t="10197"/>
          <a:stretch/>
        </p:blipFill>
        <p:spPr>
          <a:xfrm>
            <a:off x="8691382" y="13530183"/>
            <a:ext cx="5181991" cy="3733103"/>
          </a:xfrm>
          <a:prstGeom prst="rect">
            <a:avLst/>
          </a:prstGeom>
        </p:spPr>
      </p:pic>
      <p:graphicFrame>
        <p:nvGraphicFramePr>
          <p:cNvPr id="45" name="Table 15">
            <a:extLst>
              <a:ext uri="{FF2B5EF4-FFF2-40B4-BE49-F238E27FC236}">
                <a16:creationId xmlns:a16="http://schemas.microsoft.com/office/drawing/2014/main" id="{E5EEB1F3-A3C1-2EE9-EC16-2C85175AD174}"/>
              </a:ext>
            </a:extLst>
          </p:cNvPr>
          <p:cNvGraphicFramePr>
            <a:graphicFrameLocks noGrp="1"/>
          </p:cNvGraphicFramePr>
          <p:nvPr>
            <p:extLst>
              <p:ext uri="{D42A27DB-BD31-4B8C-83A1-F6EECF244321}">
                <p14:modId xmlns:p14="http://schemas.microsoft.com/office/powerpoint/2010/main" val="3901490799"/>
              </p:ext>
            </p:extLst>
          </p:nvPr>
        </p:nvGraphicFramePr>
        <p:xfrm>
          <a:off x="17322556" y="28733394"/>
          <a:ext cx="5947639" cy="1278150"/>
        </p:xfrm>
        <a:graphic>
          <a:graphicData uri="http://schemas.openxmlformats.org/drawingml/2006/table">
            <a:tbl>
              <a:tblPr firstRow="1" bandRow="1">
                <a:tableStyleId>{5C22544A-7EE6-4342-B048-85BDC9FD1C3A}</a:tableStyleId>
              </a:tblPr>
              <a:tblGrid>
                <a:gridCol w="2359765">
                  <a:extLst>
                    <a:ext uri="{9D8B030D-6E8A-4147-A177-3AD203B41FA5}">
                      <a16:colId xmlns:a16="http://schemas.microsoft.com/office/drawing/2014/main" val="1908145586"/>
                    </a:ext>
                  </a:extLst>
                </a:gridCol>
                <a:gridCol w="2079872">
                  <a:extLst>
                    <a:ext uri="{9D8B030D-6E8A-4147-A177-3AD203B41FA5}">
                      <a16:colId xmlns:a16="http://schemas.microsoft.com/office/drawing/2014/main" val="927377627"/>
                    </a:ext>
                  </a:extLst>
                </a:gridCol>
                <a:gridCol w="1508002">
                  <a:extLst>
                    <a:ext uri="{9D8B030D-6E8A-4147-A177-3AD203B41FA5}">
                      <a16:colId xmlns:a16="http://schemas.microsoft.com/office/drawing/2014/main" val="2975493502"/>
                    </a:ext>
                  </a:extLst>
                </a:gridCol>
              </a:tblGrid>
              <a:tr h="5054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Remote EPR pair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Fidelity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0168276"/>
                  </a:ext>
                </a:extLst>
              </a:tr>
              <a:tr h="421867">
                <a:tc>
                  <a:txBody>
                    <a:bodyPr/>
                    <a:lstStyle/>
                    <a:p>
                      <a:pPr algn="ctr"/>
                      <a:r>
                        <a:rPr lang="en-US" dirty="0">
                          <a:solidFill>
                            <a:schemeClr val="tx1"/>
                          </a:solidFill>
                        </a:rPr>
                        <a:t>Using buffers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0.442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9125132"/>
                  </a:ext>
                </a:extLst>
              </a:tr>
              <a:tr h="350838">
                <a:tc>
                  <a:txBody>
                    <a:bodyPr/>
                    <a:lstStyle/>
                    <a:p>
                      <a:pPr algn="ctr"/>
                      <a:r>
                        <a:rPr lang="en-US" dirty="0">
                          <a:solidFill>
                            <a:schemeClr val="tx1"/>
                          </a:solidFill>
                        </a:rPr>
                        <a:t>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0.680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0931272"/>
                  </a:ext>
                </a:extLst>
              </a:tr>
            </a:tbl>
          </a:graphicData>
        </a:graphic>
      </p:graphicFrame>
      <p:cxnSp>
        <p:nvCxnSpPr>
          <p:cNvPr id="46" name="Straight Connector 45">
            <a:extLst>
              <a:ext uri="{FF2B5EF4-FFF2-40B4-BE49-F238E27FC236}">
                <a16:creationId xmlns:a16="http://schemas.microsoft.com/office/drawing/2014/main" id="{20EF5022-8F68-514E-7D92-28AA86855276}"/>
              </a:ext>
            </a:extLst>
          </p:cNvPr>
          <p:cNvCxnSpPr>
            <a:cxnSpLocks/>
          </p:cNvCxnSpPr>
          <p:nvPr/>
        </p:nvCxnSpPr>
        <p:spPr>
          <a:xfrm>
            <a:off x="17322556" y="28748892"/>
            <a:ext cx="2296665" cy="475773"/>
          </a:xfrm>
          <a:prstGeom prst="line">
            <a:avLst/>
          </a:prstGeom>
          <a:ln w="12700"/>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8968F0C0-702C-2777-A82D-8DADD9A43A78}"/>
              </a:ext>
            </a:extLst>
          </p:cNvPr>
          <p:cNvSpPr txBox="1"/>
          <p:nvPr/>
        </p:nvSpPr>
        <p:spPr>
          <a:xfrm>
            <a:off x="17354012" y="28901390"/>
            <a:ext cx="1588703" cy="307777"/>
          </a:xfrm>
          <a:prstGeom prst="rect">
            <a:avLst/>
          </a:prstGeom>
          <a:noFill/>
        </p:spPr>
        <p:txBody>
          <a:bodyPr wrap="square" rtlCol="0">
            <a:spAutoFit/>
          </a:bodyPr>
          <a:lstStyle/>
          <a:p>
            <a:r>
              <a:rPr lang="en-US" dirty="0">
                <a:solidFill>
                  <a:schemeClr val="tx1"/>
                </a:solidFill>
              </a:rPr>
              <a:t>methods</a:t>
            </a:r>
          </a:p>
        </p:txBody>
      </p:sp>
      <p:sp>
        <p:nvSpPr>
          <p:cNvPr id="48" name="TextBox 47">
            <a:extLst>
              <a:ext uri="{FF2B5EF4-FFF2-40B4-BE49-F238E27FC236}">
                <a16:creationId xmlns:a16="http://schemas.microsoft.com/office/drawing/2014/main" id="{A091A3A1-9216-C775-303B-E9E59A45E7E8}"/>
              </a:ext>
            </a:extLst>
          </p:cNvPr>
          <p:cNvSpPr txBox="1"/>
          <p:nvPr/>
        </p:nvSpPr>
        <p:spPr>
          <a:xfrm>
            <a:off x="18056583" y="28733394"/>
            <a:ext cx="1290985" cy="307777"/>
          </a:xfrm>
          <a:prstGeom prst="rect">
            <a:avLst/>
          </a:prstGeom>
          <a:noFill/>
        </p:spPr>
        <p:txBody>
          <a:bodyPr wrap="square" rtlCol="0">
            <a:spAutoFit/>
          </a:bodyPr>
          <a:lstStyle/>
          <a:p>
            <a:r>
              <a:rPr lang="en-US" dirty="0">
                <a:solidFill>
                  <a:schemeClr val="tx1"/>
                </a:solidFill>
              </a:rPr>
              <a:t>metrics</a:t>
            </a:r>
          </a:p>
        </p:txBody>
      </p:sp>
      <p:pic>
        <p:nvPicPr>
          <p:cNvPr id="49" name="Picture 48" descr="A picture containing line, receipt&#10;&#10;Description automatically generated">
            <a:extLst>
              <a:ext uri="{FF2B5EF4-FFF2-40B4-BE49-F238E27FC236}">
                <a16:creationId xmlns:a16="http://schemas.microsoft.com/office/drawing/2014/main" id="{2F5306A9-723A-1C68-670B-8E5CDE2E5BF3}"/>
              </a:ext>
            </a:extLst>
          </p:cNvPr>
          <p:cNvPicPr>
            <a:picLocks noChangeAspect="1"/>
          </p:cNvPicPr>
          <p:nvPr/>
        </p:nvPicPr>
        <p:blipFill>
          <a:blip r:embed="rId7"/>
          <a:stretch>
            <a:fillRect/>
          </a:stretch>
        </p:blipFill>
        <p:spPr>
          <a:xfrm>
            <a:off x="17099225" y="18818053"/>
            <a:ext cx="12778322" cy="1980404"/>
          </a:xfrm>
          <a:prstGeom prst="rect">
            <a:avLst/>
          </a:prstGeom>
        </p:spPr>
      </p:pic>
      <p:sp>
        <p:nvSpPr>
          <p:cNvPr id="54" name="Google Shape;56;g24361600e24_1_7">
            <a:extLst>
              <a:ext uri="{FF2B5EF4-FFF2-40B4-BE49-F238E27FC236}">
                <a16:creationId xmlns:a16="http://schemas.microsoft.com/office/drawing/2014/main" id="{C0C64365-9688-4B3D-B599-D82034F60B3E}"/>
              </a:ext>
            </a:extLst>
          </p:cNvPr>
          <p:cNvSpPr txBox="1"/>
          <p:nvPr/>
        </p:nvSpPr>
        <p:spPr>
          <a:xfrm>
            <a:off x="16814103" y="9009039"/>
            <a:ext cx="14367900" cy="4590950"/>
          </a:xfrm>
          <a:prstGeom prst="rect">
            <a:avLst/>
          </a:prstGeom>
          <a:noFill/>
          <a:ln>
            <a:noFill/>
          </a:ln>
        </p:spPr>
        <p:txBody>
          <a:bodyPr spcFirstLastPara="1" wrap="square" lIns="88875" tIns="44425" rIns="88875" bIns="44425" anchor="t" anchorCtr="0">
            <a:spAutoFit/>
          </a:bodyPr>
          <a:lstStyle/>
          <a:p>
            <a:pPr marL="444490" indent="-444490">
              <a:spcBef>
                <a:spcPts val="1200"/>
              </a:spcBef>
              <a:buClr>
                <a:schemeClr val="dk1"/>
              </a:buClr>
              <a:buSzPts val="2500"/>
              <a:buFont typeface="Arial"/>
              <a:buChar char="•"/>
            </a:pPr>
            <a:r>
              <a:rPr lang="en-US" sz="2500" dirty="0">
                <a:solidFill>
                  <a:schemeClr val="dk1"/>
                </a:solidFill>
                <a:latin typeface="Open Sans"/>
                <a:ea typeface="Open Sans"/>
                <a:cs typeface="Open Sans"/>
              </a:rPr>
              <a:t>On top of the </a:t>
            </a:r>
            <a:r>
              <a:rPr lang="en-US" sz="2500" i="1" dirty="0" err="1">
                <a:solidFill>
                  <a:schemeClr val="dk1"/>
                </a:solidFill>
                <a:latin typeface="Open Sans"/>
                <a:ea typeface="Open Sans"/>
                <a:cs typeface="Open Sans"/>
              </a:rPr>
              <a:t>Auto_Comm</a:t>
            </a:r>
            <a:r>
              <a:rPr lang="en-US" sz="2500" i="1" dirty="0">
                <a:solidFill>
                  <a:schemeClr val="dk1"/>
                </a:solidFill>
                <a:latin typeface="Open Sans"/>
                <a:ea typeface="Open Sans"/>
                <a:cs typeface="Open Sans"/>
              </a:rPr>
              <a:t> </a:t>
            </a:r>
            <a:r>
              <a:rPr lang="en-US" sz="2500" dirty="0">
                <a:solidFill>
                  <a:schemeClr val="dk1"/>
                </a:solidFill>
                <a:latin typeface="Open Sans"/>
                <a:ea typeface="Open Sans"/>
                <a:cs typeface="Open Sans"/>
              </a:rPr>
              <a:t>and </a:t>
            </a:r>
            <a:r>
              <a:rPr lang="en-US" sz="2500" i="1" dirty="0" err="1">
                <a:solidFill>
                  <a:schemeClr val="dk1"/>
                </a:solidFill>
                <a:latin typeface="Open Sans"/>
                <a:ea typeface="Open Sans"/>
                <a:cs typeface="Open Sans"/>
              </a:rPr>
              <a:t>Coll_Comm</a:t>
            </a:r>
            <a:r>
              <a:rPr lang="en-US" sz="2500" i="1" dirty="0">
                <a:solidFill>
                  <a:schemeClr val="dk1"/>
                </a:solidFill>
                <a:latin typeface="Open Sans"/>
                <a:ea typeface="Open Sans"/>
                <a:cs typeface="Open Sans"/>
              </a:rPr>
              <a:t> </a:t>
            </a:r>
            <a:r>
              <a:rPr lang="en-US" sz="2500" dirty="0">
                <a:solidFill>
                  <a:schemeClr val="dk1"/>
                </a:solidFill>
                <a:latin typeface="Open Sans"/>
                <a:ea typeface="Open Sans"/>
                <a:cs typeface="Open Sans"/>
              </a:rPr>
              <a:t>frameworks, we develop a new strategy for MCT(multi-controlled Toffoli) circuits, which can further reduce the resources consumption and improve the fidelity of collective communication in distributed system. Here are a few steps to implement it: </a:t>
            </a:r>
          </a:p>
          <a:p>
            <a:pPr marL="914400" lvl="5" indent="-457200">
              <a:spcBef>
                <a:spcPts val="1200"/>
              </a:spcBef>
              <a:buClr>
                <a:schemeClr val="dk1"/>
              </a:buClr>
              <a:buSzPts val="2500"/>
              <a:buFont typeface="+mj-lt"/>
              <a:buAutoNum type="arabicPeriod"/>
            </a:pPr>
            <a:r>
              <a:rPr lang="en-US" sz="2500" dirty="0">
                <a:solidFill>
                  <a:schemeClr val="dk1"/>
                </a:solidFill>
                <a:latin typeface="Open Sans"/>
                <a:ea typeface="Open Sans"/>
                <a:cs typeface="Open Sans"/>
              </a:rPr>
              <a:t>Decompose the multi-controlled Toffoli gates (with control qubit n &gt; 2) into ccx gate</a:t>
            </a:r>
          </a:p>
          <a:p>
            <a:pPr marL="914400" lvl="5" indent="-457200">
              <a:spcBef>
                <a:spcPts val="1200"/>
              </a:spcBef>
              <a:buClr>
                <a:schemeClr val="dk1"/>
              </a:buClr>
              <a:buSzPts val="2500"/>
              <a:buFont typeface="+mj-lt"/>
              <a:buAutoNum type="arabicPeriod"/>
            </a:pPr>
            <a:r>
              <a:rPr lang="en-US" sz="2500" dirty="0">
                <a:solidFill>
                  <a:schemeClr val="dk1"/>
                </a:solidFill>
                <a:latin typeface="Open Sans"/>
                <a:ea typeface="Open Sans"/>
                <a:cs typeface="Open Sans"/>
              </a:rPr>
              <a:t>Transform circuit by utilizing a few gate commutation rules to bring the single qubit gate between two ccx gates backward (avoid internode communication back and forth) </a:t>
            </a:r>
          </a:p>
          <a:p>
            <a:pPr marL="914400" lvl="5" indent="-457200">
              <a:spcBef>
                <a:spcPts val="1200"/>
              </a:spcBef>
              <a:buClr>
                <a:schemeClr val="dk1"/>
              </a:buClr>
              <a:buSzPts val="2500"/>
              <a:buFont typeface="+mj-lt"/>
              <a:buAutoNum type="arabicPeriod"/>
            </a:pPr>
            <a:r>
              <a:rPr lang="en-US" sz="2500" dirty="0">
                <a:solidFill>
                  <a:schemeClr val="dk1"/>
                </a:solidFill>
                <a:latin typeface="Open Sans"/>
                <a:ea typeface="Open Sans"/>
                <a:cs typeface="Open Sans"/>
              </a:rPr>
              <a:t>Execute operations locally on one node with help of buffers, then teleport qubit back after execution.</a:t>
            </a:r>
          </a:p>
          <a:p>
            <a:pPr marR="0" lvl="0" algn="l" rtl="0">
              <a:lnSpc>
                <a:spcPct val="110000"/>
              </a:lnSpc>
              <a:spcBef>
                <a:spcPts val="0"/>
              </a:spcBef>
              <a:spcAft>
                <a:spcPts val="0"/>
              </a:spcAft>
              <a:buClr>
                <a:schemeClr val="dk1"/>
              </a:buClr>
              <a:buSzPts val="2500"/>
            </a:pPr>
            <a:endParaRPr lang="en-US" sz="2500" dirty="0">
              <a:solidFill>
                <a:schemeClr val="dk1"/>
              </a:solidFill>
              <a:latin typeface="Open Sans"/>
              <a:ea typeface="Open Sans"/>
              <a:cs typeface="Open Sans"/>
              <a:sym typeface="Open Sans"/>
            </a:endParaRPr>
          </a:p>
        </p:txBody>
      </p:sp>
      <p:sp>
        <p:nvSpPr>
          <p:cNvPr id="41" name="TextBox 40">
            <a:extLst>
              <a:ext uri="{FF2B5EF4-FFF2-40B4-BE49-F238E27FC236}">
                <a16:creationId xmlns:a16="http://schemas.microsoft.com/office/drawing/2014/main" id="{33756EB2-68F4-00B8-973A-BB81B5BA846E}"/>
              </a:ext>
            </a:extLst>
          </p:cNvPr>
          <p:cNvSpPr txBox="1"/>
          <p:nvPr/>
        </p:nvSpPr>
        <p:spPr>
          <a:xfrm>
            <a:off x="13682091" y="13710899"/>
            <a:ext cx="383438" cy="307777"/>
          </a:xfrm>
          <a:prstGeom prst="rect">
            <a:avLst/>
          </a:prstGeom>
          <a:noFill/>
        </p:spPr>
        <p:txBody>
          <a:bodyPr wrap="square" rtlCol="0">
            <a:spAutoFit/>
          </a:bodyPr>
          <a:lstStyle/>
          <a:p>
            <a:r>
              <a:rPr lang="en-US" dirty="0"/>
              <a:t>[2]</a:t>
            </a:r>
          </a:p>
        </p:txBody>
      </p:sp>
      <p:sp>
        <p:nvSpPr>
          <p:cNvPr id="57" name="TextBox 56">
            <a:extLst>
              <a:ext uri="{FF2B5EF4-FFF2-40B4-BE49-F238E27FC236}">
                <a16:creationId xmlns:a16="http://schemas.microsoft.com/office/drawing/2014/main" id="{C8BB8A57-AAAA-24BE-5AD8-8E4B8712C675}"/>
              </a:ext>
            </a:extLst>
          </p:cNvPr>
          <p:cNvSpPr txBox="1"/>
          <p:nvPr/>
        </p:nvSpPr>
        <p:spPr>
          <a:xfrm>
            <a:off x="13676023" y="16818403"/>
            <a:ext cx="383438" cy="307777"/>
          </a:xfrm>
          <a:prstGeom prst="rect">
            <a:avLst/>
          </a:prstGeom>
          <a:noFill/>
        </p:spPr>
        <p:txBody>
          <a:bodyPr wrap="square" rtlCol="0">
            <a:spAutoFit/>
          </a:bodyPr>
          <a:lstStyle/>
          <a:p>
            <a:r>
              <a:rPr lang="en-US" dirty="0"/>
              <a:t>[2]</a:t>
            </a:r>
          </a:p>
        </p:txBody>
      </p:sp>
      <p:sp>
        <p:nvSpPr>
          <p:cNvPr id="58" name="Google Shape;46;g24361600e24_1_7">
            <a:extLst>
              <a:ext uri="{FF2B5EF4-FFF2-40B4-BE49-F238E27FC236}">
                <a16:creationId xmlns:a16="http://schemas.microsoft.com/office/drawing/2014/main" id="{57477A77-605B-C41D-F403-F624427A820D}"/>
              </a:ext>
            </a:extLst>
          </p:cNvPr>
          <p:cNvSpPr/>
          <p:nvPr/>
        </p:nvSpPr>
        <p:spPr>
          <a:xfrm>
            <a:off x="1514361" y="30782729"/>
            <a:ext cx="127272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endParaRPr sz="1400" b="0" i="0" u="none" strike="noStrike" cap="none" dirty="0">
              <a:solidFill>
                <a:srgbClr val="000000"/>
              </a:solidFill>
              <a:latin typeface="Arial"/>
              <a:ea typeface="Arial"/>
              <a:cs typeface="Arial"/>
              <a:sym typeface="Arial"/>
            </a:endParaRPr>
          </a:p>
        </p:txBody>
      </p:sp>
      <p:pic>
        <p:nvPicPr>
          <p:cNvPr id="59" name="Picture 58" descr="A screenshot of a graph&#10;&#10;Description automatically generated with low confidence">
            <a:extLst>
              <a:ext uri="{FF2B5EF4-FFF2-40B4-BE49-F238E27FC236}">
                <a16:creationId xmlns:a16="http://schemas.microsoft.com/office/drawing/2014/main" id="{78FA83EE-4EF2-1F4A-A339-4A060A08E43F}"/>
              </a:ext>
            </a:extLst>
          </p:cNvPr>
          <p:cNvPicPr>
            <a:picLocks noChangeAspect="1"/>
          </p:cNvPicPr>
          <p:nvPr/>
        </p:nvPicPr>
        <p:blipFill>
          <a:blip r:embed="rId8"/>
          <a:stretch>
            <a:fillRect/>
          </a:stretch>
        </p:blipFill>
        <p:spPr>
          <a:xfrm>
            <a:off x="24837959" y="22228588"/>
            <a:ext cx="6184493" cy="5321919"/>
          </a:xfrm>
          <a:prstGeom prst="rect">
            <a:avLst/>
          </a:prstGeom>
        </p:spPr>
      </p:pic>
      <p:sp>
        <p:nvSpPr>
          <p:cNvPr id="60" name="Google Shape;56;g24361600e24_1_7">
            <a:extLst>
              <a:ext uri="{FF2B5EF4-FFF2-40B4-BE49-F238E27FC236}">
                <a16:creationId xmlns:a16="http://schemas.microsoft.com/office/drawing/2014/main" id="{B817F555-1B29-1C25-B3F0-B57A4C49A852}"/>
              </a:ext>
            </a:extLst>
          </p:cNvPr>
          <p:cNvSpPr txBox="1"/>
          <p:nvPr/>
        </p:nvSpPr>
        <p:spPr>
          <a:xfrm>
            <a:off x="16811002" y="33051334"/>
            <a:ext cx="6880500" cy="1359296"/>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1. Develop a complier using our strategy.</a:t>
            </a:r>
          </a:p>
          <a:p>
            <a:pPr marL="444490" marR="0" lvl="0" indent="-444490" algn="l"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2. Implement…</a:t>
            </a:r>
          </a:p>
          <a:p>
            <a:pPr marL="444490" marR="0" lvl="0" indent="-444490" algn="l" rtl="0">
              <a:lnSpc>
                <a:spcPct val="110000"/>
              </a:lnSpc>
              <a:spcBef>
                <a:spcPts val="0"/>
              </a:spcBef>
              <a:spcAft>
                <a:spcPts val="0"/>
              </a:spcAft>
              <a:buClr>
                <a:schemeClr val="dk1"/>
              </a:buClr>
              <a:buSzPts val="2500"/>
              <a:buFont typeface="Arial"/>
              <a:buChar char="•"/>
            </a:pPr>
            <a:endParaRPr lang="en-US" sz="2500" dirty="0">
              <a:solidFill>
                <a:schemeClr val="dk1"/>
              </a:solidFill>
              <a:latin typeface="Open Sans"/>
              <a:ea typeface="Open Sans"/>
              <a:cs typeface="Open Sans"/>
              <a:sym typeface="Open Sans"/>
            </a:endParaRPr>
          </a:p>
        </p:txBody>
      </p:sp>
      <p:sp>
        <p:nvSpPr>
          <p:cNvPr id="61" name="TextBox 60">
            <a:extLst>
              <a:ext uri="{FF2B5EF4-FFF2-40B4-BE49-F238E27FC236}">
                <a16:creationId xmlns:a16="http://schemas.microsoft.com/office/drawing/2014/main" id="{C33D7B2F-FF06-5BD8-FA91-05EE8FABF9AC}"/>
              </a:ext>
            </a:extLst>
          </p:cNvPr>
          <p:cNvSpPr txBox="1"/>
          <p:nvPr/>
        </p:nvSpPr>
        <p:spPr>
          <a:xfrm>
            <a:off x="13874319" y="22458118"/>
            <a:ext cx="383438" cy="307777"/>
          </a:xfrm>
          <a:prstGeom prst="rect">
            <a:avLst/>
          </a:prstGeom>
          <a:noFill/>
        </p:spPr>
        <p:txBody>
          <a:bodyPr wrap="square" rtlCol="0">
            <a:spAutoFit/>
          </a:bodyPr>
          <a:lstStyle/>
          <a:p>
            <a:r>
              <a:rPr lang="en-US" dirty="0"/>
              <a:t>[1]</a:t>
            </a:r>
          </a:p>
        </p:txBody>
      </p:sp>
      <p:sp>
        <p:nvSpPr>
          <p:cNvPr id="72" name="TextBox 71">
            <a:extLst>
              <a:ext uri="{FF2B5EF4-FFF2-40B4-BE49-F238E27FC236}">
                <a16:creationId xmlns:a16="http://schemas.microsoft.com/office/drawing/2014/main" id="{0F490064-6C46-D7F3-F450-C75AA430E734}"/>
              </a:ext>
            </a:extLst>
          </p:cNvPr>
          <p:cNvSpPr txBox="1"/>
          <p:nvPr/>
        </p:nvSpPr>
        <p:spPr>
          <a:xfrm>
            <a:off x="24725546" y="22119564"/>
            <a:ext cx="367408" cy="338554"/>
          </a:xfrm>
          <a:prstGeom prst="rect">
            <a:avLst/>
          </a:prstGeom>
          <a:noFill/>
        </p:spPr>
        <p:txBody>
          <a:bodyPr wrap="none" rtlCol="0">
            <a:spAutoFit/>
          </a:bodyPr>
          <a:lstStyle/>
          <a:p>
            <a:r>
              <a:rPr lang="en-US" sz="1600" dirty="0"/>
              <a:t>a)</a:t>
            </a:r>
          </a:p>
        </p:txBody>
      </p:sp>
      <p:sp>
        <p:nvSpPr>
          <p:cNvPr id="74" name="TextBox 73">
            <a:extLst>
              <a:ext uri="{FF2B5EF4-FFF2-40B4-BE49-F238E27FC236}">
                <a16:creationId xmlns:a16="http://schemas.microsoft.com/office/drawing/2014/main" id="{3F51AD58-7000-5824-B619-F1469A900DF2}"/>
              </a:ext>
            </a:extLst>
          </p:cNvPr>
          <p:cNvSpPr txBox="1"/>
          <p:nvPr/>
        </p:nvSpPr>
        <p:spPr>
          <a:xfrm>
            <a:off x="17099225" y="28276753"/>
            <a:ext cx="574847" cy="338554"/>
          </a:xfrm>
          <a:prstGeom prst="rect">
            <a:avLst/>
          </a:prstGeom>
          <a:noFill/>
        </p:spPr>
        <p:txBody>
          <a:bodyPr wrap="square" rtlCol="0">
            <a:spAutoFit/>
          </a:bodyPr>
          <a:lstStyle/>
          <a:p>
            <a:r>
              <a:rPr lang="en-US" sz="1600" dirty="0"/>
              <a:t>c)</a:t>
            </a:r>
          </a:p>
        </p:txBody>
      </p:sp>
      <p:pic>
        <p:nvPicPr>
          <p:cNvPr id="69" name="Picture 68" descr="A picture containing text, screenshot, menu, document&#10;&#10;Description automatically generated">
            <a:extLst>
              <a:ext uri="{FF2B5EF4-FFF2-40B4-BE49-F238E27FC236}">
                <a16:creationId xmlns:a16="http://schemas.microsoft.com/office/drawing/2014/main" id="{F5A06791-7EB6-8EDD-5151-7A916BBA38AB}"/>
              </a:ext>
            </a:extLst>
          </p:cNvPr>
          <p:cNvPicPr>
            <a:picLocks noChangeAspect="1"/>
          </p:cNvPicPr>
          <p:nvPr/>
        </p:nvPicPr>
        <p:blipFill>
          <a:blip r:embed="rId9"/>
          <a:stretch>
            <a:fillRect/>
          </a:stretch>
        </p:blipFill>
        <p:spPr>
          <a:xfrm>
            <a:off x="8482022" y="23075208"/>
            <a:ext cx="5504082" cy="6764052"/>
          </a:xfrm>
          <a:prstGeom prst="rect">
            <a:avLst/>
          </a:prstGeom>
        </p:spPr>
      </p:pic>
      <p:pic>
        <p:nvPicPr>
          <p:cNvPr id="77" name="Picture 76" descr="A picture containing text, screenshot, font, number&#10;&#10;Description automatically generated">
            <a:extLst>
              <a:ext uri="{FF2B5EF4-FFF2-40B4-BE49-F238E27FC236}">
                <a16:creationId xmlns:a16="http://schemas.microsoft.com/office/drawing/2014/main" id="{988885E2-ADC7-0702-9904-2DEA5EC22C2F}"/>
              </a:ext>
            </a:extLst>
          </p:cNvPr>
          <p:cNvPicPr>
            <a:picLocks noChangeAspect="1"/>
          </p:cNvPicPr>
          <p:nvPr/>
        </p:nvPicPr>
        <p:blipFill rotWithShape="1">
          <a:blip r:embed="rId10"/>
          <a:srcRect t="31349"/>
          <a:stretch/>
        </p:blipFill>
        <p:spPr>
          <a:xfrm>
            <a:off x="24837959" y="15404928"/>
            <a:ext cx="6494789" cy="2345353"/>
          </a:xfrm>
          <a:prstGeom prst="rect">
            <a:avLst/>
          </a:prstGeom>
        </p:spPr>
      </p:pic>
      <p:sp>
        <p:nvSpPr>
          <p:cNvPr id="78" name="TextBox 77">
            <a:extLst>
              <a:ext uri="{FF2B5EF4-FFF2-40B4-BE49-F238E27FC236}">
                <a16:creationId xmlns:a16="http://schemas.microsoft.com/office/drawing/2014/main" id="{5FE829A8-2CE2-70FE-FA4B-5D7E99A03885}"/>
              </a:ext>
            </a:extLst>
          </p:cNvPr>
          <p:cNvSpPr txBox="1"/>
          <p:nvPr/>
        </p:nvSpPr>
        <p:spPr>
          <a:xfrm>
            <a:off x="30798565" y="15233329"/>
            <a:ext cx="383438" cy="307777"/>
          </a:xfrm>
          <a:prstGeom prst="rect">
            <a:avLst/>
          </a:prstGeom>
          <a:noFill/>
        </p:spPr>
        <p:txBody>
          <a:bodyPr wrap="none" rtlCol="0">
            <a:spAutoFit/>
          </a:bodyPr>
          <a:lstStyle/>
          <a:p>
            <a:r>
              <a:rPr lang="en-US" dirty="0"/>
              <a:t>[2]</a:t>
            </a:r>
          </a:p>
        </p:txBody>
      </p:sp>
      <p:grpSp>
        <p:nvGrpSpPr>
          <p:cNvPr id="96" name="Group 95">
            <a:extLst>
              <a:ext uri="{FF2B5EF4-FFF2-40B4-BE49-F238E27FC236}">
                <a16:creationId xmlns:a16="http://schemas.microsoft.com/office/drawing/2014/main" id="{71EE48DA-720A-AFD8-DF41-42E2B4FEABF1}"/>
              </a:ext>
            </a:extLst>
          </p:cNvPr>
          <p:cNvGrpSpPr/>
          <p:nvPr/>
        </p:nvGrpSpPr>
        <p:grpSpPr>
          <a:xfrm>
            <a:off x="24492787" y="27629969"/>
            <a:ext cx="5835602" cy="3956952"/>
            <a:chOff x="11166208" y="34894161"/>
            <a:chExt cx="5292992" cy="3777248"/>
          </a:xfrm>
        </p:grpSpPr>
        <p:grpSp>
          <p:nvGrpSpPr>
            <p:cNvPr id="97" name="Group 96">
              <a:extLst>
                <a:ext uri="{FF2B5EF4-FFF2-40B4-BE49-F238E27FC236}">
                  <a16:creationId xmlns:a16="http://schemas.microsoft.com/office/drawing/2014/main" id="{C871042E-F5F6-31CF-DD0D-0454AFFACABA}"/>
                </a:ext>
              </a:extLst>
            </p:cNvPr>
            <p:cNvGrpSpPr/>
            <p:nvPr/>
          </p:nvGrpSpPr>
          <p:grpSpPr>
            <a:xfrm>
              <a:off x="11166208" y="34894161"/>
              <a:ext cx="5292992" cy="3777248"/>
              <a:chOff x="16953930" y="27317314"/>
              <a:chExt cx="5292992" cy="3777248"/>
            </a:xfrm>
          </p:grpSpPr>
          <p:pic>
            <p:nvPicPr>
              <p:cNvPr id="99" name="Picture 98" descr="A picture containing text, screenshot, line, parallel&#10;&#10;Description automatically generated">
                <a:extLst>
                  <a:ext uri="{FF2B5EF4-FFF2-40B4-BE49-F238E27FC236}">
                    <a16:creationId xmlns:a16="http://schemas.microsoft.com/office/drawing/2014/main" id="{3A7AD618-E522-1655-77B6-FE813DA24BF3}"/>
                  </a:ext>
                </a:extLst>
              </p:cNvPr>
              <p:cNvPicPr>
                <a:picLocks noChangeAspect="1"/>
              </p:cNvPicPr>
              <p:nvPr/>
            </p:nvPicPr>
            <p:blipFill rotWithShape="1">
              <a:blip r:embed="rId11"/>
              <a:srcRect b="20684"/>
              <a:stretch/>
            </p:blipFill>
            <p:spPr>
              <a:xfrm>
                <a:off x="16953930" y="27440315"/>
                <a:ext cx="5292992" cy="3654247"/>
              </a:xfrm>
              <a:prstGeom prst="rect">
                <a:avLst/>
              </a:prstGeom>
            </p:spPr>
          </p:pic>
          <p:sp>
            <p:nvSpPr>
              <p:cNvPr id="100" name="TextBox 99">
                <a:extLst>
                  <a:ext uri="{FF2B5EF4-FFF2-40B4-BE49-F238E27FC236}">
                    <a16:creationId xmlns:a16="http://schemas.microsoft.com/office/drawing/2014/main" id="{2261A940-35C4-4F7C-8620-041EEB268E27}"/>
                  </a:ext>
                </a:extLst>
              </p:cNvPr>
              <p:cNvSpPr txBox="1"/>
              <p:nvPr/>
            </p:nvSpPr>
            <p:spPr>
              <a:xfrm>
                <a:off x="17138424" y="27317314"/>
                <a:ext cx="333245" cy="323179"/>
              </a:xfrm>
              <a:prstGeom prst="rect">
                <a:avLst/>
              </a:prstGeom>
              <a:noFill/>
            </p:spPr>
            <p:txBody>
              <a:bodyPr wrap="none" rtlCol="0">
                <a:spAutoFit/>
              </a:bodyPr>
              <a:lstStyle/>
              <a:p>
                <a:r>
                  <a:rPr lang="en-US" sz="1600" dirty="0"/>
                  <a:t>b)</a:t>
                </a:r>
              </a:p>
            </p:txBody>
          </p:sp>
        </p:grpSp>
        <p:pic>
          <p:nvPicPr>
            <p:cNvPr id="98" name="Picture 97" descr="A picture containing text, font, screenshot, white&#10;&#10;Description automatically generated">
              <a:extLst>
                <a:ext uri="{FF2B5EF4-FFF2-40B4-BE49-F238E27FC236}">
                  <a16:creationId xmlns:a16="http://schemas.microsoft.com/office/drawing/2014/main" id="{28F33F7F-2350-053E-1D49-27395D8889F9}"/>
                </a:ext>
              </a:extLst>
            </p:cNvPr>
            <p:cNvPicPr>
              <a:picLocks noChangeAspect="1"/>
            </p:cNvPicPr>
            <p:nvPr/>
          </p:nvPicPr>
          <p:blipFill rotWithShape="1">
            <a:blip r:embed="rId12"/>
            <a:srcRect l="1363" t="-530" r="-1363" b="530"/>
            <a:stretch/>
          </p:blipFill>
          <p:spPr>
            <a:xfrm>
              <a:off x="12027917" y="35262329"/>
              <a:ext cx="2317673" cy="665923"/>
            </a:xfrm>
            <a:prstGeom prst="rect">
              <a:avLst/>
            </a:prstGeom>
          </p:spPr>
        </p:pic>
      </p:grpSp>
      <p:sp>
        <p:nvSpPr>
          <p:cNvPr id="103" name="TextBox 102">
            <a:extLst>
              <a:ext uri="{FF2B5EF4-FFF2-40B4-BE49-F238E27FC236}">
                <a16:creationId xmlns:a16="http://schemas.microsoft.com/office/drawing/2014/main" id="{558B1AA0-7F9C-150C-653E-3E2A02D6A4A8}"/>
              </a:ext>
            </a:extLst>
          </p:cNvPr>
          <p:cNvSpPr txBox="1"/>
          <p:nvPr/>
        </p:nvSpPr>
        <p:spPr>
          <a:xfrm>
            <a:off x="30032202" y="18562598"/>
            <a:ext cx="383438" cy="307777"/>
          </a:xfrm>
          <a:prstGeom prst="rect">
            <a:avLst/>
          </a:prstGeom>
          <a:noFill/>
        </p:spPr>
        <p:txBody>
          <a:bodyPr wrap="none" rtlCol="0">
            <a:spAutoFit/>
          </a:bodyPr>
          <a:lstStyle/>
          <a:p>
            <a:r>
              <a:rPr lang="en-US" dirty="0"/>
              <a:t>[4]</a:t>
            </a:r>
          </a:p>
        </p:txBody>
      </p:sp>
      <p:sp>
        <p:nvSpPr>
          <p:cNvPr id="105" name="TextBox 104">
            <a:extLst>
              <a:ext uri="{FF2B5EF4-FFF2-40B4-BE49-F238E27FC236}">
                <a16:creationId xmlns:a16="http://schemas.microsoft.com/office/drawing/2014/main" id="{93A20651-FD4F-5270-D3CB-613A573664FB}"/>
              </a:ext>
            </a:extLst>
          </p:cNvPr>
          <p:cNvSpPr txBox="1"/>
          <p:nvPr/>
        </p:nvSpPr>
        <p:spPr>
          <a:xfrm>
            <a:off x="16814103" y="18011111"/>
            <a:ext cx="17358360" cy="492443"/>
          </a:xfrm>
          <a:prstGeom prst="rect">
            <a:avLst/>
          </a:prstGeom>
          <a:noFill/>
        </p:spPr>
        <p:txBody>
          <a:bodyPr wrap="square">
            <a:spAutoFit/>
          </a:bodyPr>
          <a:lstStyle/>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Metric: total number of consumed EPR pairs; fidelity of computation</a:t>
            </a:r>
            <a:r>
              <a:rPr lang="en-US" sz="1400" dirty="0">
                <a:solidFill>
                  <a:schemeClr val="dk1"/>
                </a:solidFill>
                <a:latin typeface="Open Sans"/>
                <a:ea typeface="Open Sans"/>
                <a:cs typeface="Open Sans"/>
                <a:sym typeface="Open Sans"/>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g24361600e24_1_82"/>
          <p:cNvSpPr txBox="1"/>
          <p:nvPr/>
        </p:nvSpPr>
        <p:spPr>
          <a:xfrm>
            <a:off x="5207100" y="5993374"/>
            <a:ext cx="294894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00"/>
              <a:buFont typeface="Arial"/>
              <a:buNone/>
            </a:pPr>
            <a:r>
              <a:rPr lang="en-US" sz="4200" b="1" i="0" u="none" strike="noStrike" cap="none" dirty="0">
                <a:solidFill>
                  <a:schemeClr val="lt1"/>
                </a:solidFill>
                <a:latin typeface="Encode Sans"/>
                <a:ea typeface="Encode Sans"/>
                <a:cs typeface="Encode Sans"/>
                <a:sym typeface="Encode Sans"/>
              </a:rPr>
              <a:t>STUDENTS: Yue Shi, Tommy Nguyen</a:t>
            </a:r>
            <a:endParaRPr lang="en-US" sz="3500" b="1" i="0" u="none" strike="noStrike" cap="none" dirty="0">
              <a:solidFill>
                <a:schemeClr val="lt1"/>
              </a:solidFill>
              <a:latin typeface="Encode Sans"/>
              <a:ea typeface="Encode Sans"/>
              <a:cs typeface="Encode Sans"/>
              <a:sym typeface="Encode Sans"/>
            </a:endParaRPr>
          </a:p>
        </p:txBody>
      </p:sp>
      <p:sp>
        <p:nvSpPr>
          <p:cNvPr id="124" name="Google Shape;124;g24361600e24_1_82"/>
          <p:cNvSpPr txBox="1"/>
          <p:nvPr/>
        </p:nvSpPr>
        <p:spPr>
          <a:xfrm>
            <a:off x="11387817" y="40637032"/>
            <a:ext cx="15158358" cy="35316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200"/>
              <a:buFont typeface="Arial"/>
              <a:buNone/>
            </a:pPr>
            <a:r>
              <a:rPr lang="en-US" sz="4200" b="1" i="0" u="none" strike="noStrike" cap="none" dirty="0">
                <a:solidFill>
                  <a:schemeClr val="lt1"/>
                </a:solidFill>
                <a:latin typeface="Encode Sans"/>
                <a:ea typeface="Encode Sans"/>
                <a:cs typeface="Encode Sans"/>
                <a:sym typeface="Encode Sans"/>
              </a:rPr>
              <a:t>ADVISERS:  </a:t>
            </a:r>
            <a:r>
              <a:rPr lang="en-US" sz="3000" b="1" i="0" u="none" strike="noStrike" cap="none" dirty="0">
                <a:solidFill>
                  <a:schemeClr val="lt1"/>
                </a:solidFill>
                <a:latin typeface="Encode Sans"/>
                <a:ea typeface="Encode Sans"/>
                <a:cs typeface="Encode Sans"/>
                <a:sym typeface="Encode Sans"/>
              </a:rPr>
              <a:t>JOHN DOE, ROBERT WALTER, WILLIAM RICHARDS, JANE DOE</a:t>
            </a: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000"/>
              <a:buFont typeface="Arial"/>
              <a:buNone/>
            </a:pPr>
            <a:r>
              <a:rPr lang="en-US" sz="4200" b="1" i="0" u="none" strike="noStrike" cap="none" dirty="0">
                <a:solidFill>
                  <a:schemeClr val="lt1"/>
                </a:solidFill>
                <a:latin typeface="Encode Sans"/>
                <a:ea typeface="Encode Sans"/>
                <a:cs typeface="Encode Sans"/>
                <a:sym typeface="Encode Sans"/>
              </a:rPr>
              <a:t>SPONSOR:  </a:t>
            </a:r>
            <a:r>
              <a:rPr lang="en-US" sz="3000" b="1" i="0" u="none" strike="noStrike" cap="none" dirty="0">
                <a:solidFill>
                  <a:schemeClr val="lt1"/>
                </a:solidFill>
                <a:latin typeface="Encode Sans"/>
                <a:ea typeface="Encode Sans"/>
                <a:cs typeface="Encode Sans"/>
                <a:sym typeface="Encode Sans"/>
              </a:rPr>
              <a:t>ELECTRICAL &amp; COMPUTER ENGINEERING DEPARTMENT, UNIVERSITY OF WASHINGTON</a:t>
            </a: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500"/>
              <a:buFont typeface="Arial"/>
              <a:buNone/>
            </a:pPr>
            <a:endParaRPr sz="3500" b="1" i="0" u="none" strike="noStrike" cap="none" dirty="0">
              <a:solidFill>
                <a:schemeClr val="lt1"/>
              </a:solidFill>
              <a:latin typeface="Encode Sans"/>
              <a:ea typeface="Encode Sans"/>
              <a:cs typeface="Encode Sans"/>
              <a:sym typeface="Encode Sans"/>
            </a:endParaRPr>
          </a:p>
        </p:txBody>
      </p:sp>
      <p:sp>
        <p:nvSpPr>
          <p:cNvPr id="125" name="Google Shape;125;g24361600e24_1_82"/>
          <p:cNvSpPr txBox="1"/>
          <p:nvPr/>
        </p:nvSpPr>
        <p:spPr>
          <a:xfrm>
            <a:off x="5207100" y="1131326"/>
            <a:ext cx="22034400" cy="404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100"/>
              <a:buFont typeface="Arial"/>
              <a:buNone/>
            </a:pPr>
            <a:r>
              <a:rPr lang="en-US" altLang="zh-CN" sz="8100" b="1" dirty="0">
                <a:solidFill>
                  <a:srgbClr val="FFFFFF"/>
                </a:solidFill>
                <a:latin typeface="Encode Sans"/>
                <a:sym typeface="Encode Sans"/>
              </a:rPr>
              <a:t>EE 522 Capstone: </a:t>
            </a:r>
            <a:r>
              <a:rPr lang="en-US" sz="8100" b="1" dirty="0">
                <a:solidFill>
                  <a:srgbClr val="FFFFFF"/>
                </a:solidFill>
                <a:latin typeface="Encode Sans"/>
                <a:sym typeface="Encode Sans"/>
              </a:rPr>
              <a:t>A Reference Implementation for a Quantum Message Passing Interface </a:t>
            </a:r>
            <a:r>
              <a:rPr lang="en-US" sz="8100" b="1" i="0" u="none" strike="noStrike" cap="none" dirty="0">
                <a:solidFill>
                  <a:srgbClr val="FFFFFF"/>
                </a:solidFill>
                <a:latin typeface="Encode Sans"/>
                <a:ea typeface="Arial"/>
                <a:cs typeface="Arial"/>
                <a:sym typeface="Encode Sans"/>
              </a:rPr>
              <a:t>(QMPI)</a:t>
            </a:r>
            <a:endParaRPr lang="en-US"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g24361600e24_1_82"/>
          <p:cNvSpPr txBox="1"/>
          <p:nvPr/>
        </p:nvSpPr>
        <p:spPr>
          <a:xfrm>
            <a:off x="28768281" y="1447809"/>
            <a:ext cx="4423200" cy="314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600" b="0" i="0" u="none" strike="noStrike" cap="none" dirty="0">
                <a:solidFill>
                  <a:srgbClr val="FFFFFF"/>
                </a:solidFill>
                <a:latin typeface="Arial"/>
                <a:ea typeface="Arial"/>
                <a:cs typeface="Arial"/>
                <a:sym typeface="Arial"/>
              </a:rPr>
              <a:t>Sponsor Company Logo</a:t>
            </a:r>
            <a:endParaRPr dirty="0"/>
          </a:p>
        </p:txBody>
      </p:sp>
      <p:sp>
        <p:nvSpPr>
          <p:cNvPr id="2" name="Google Shape;42;g24361600e24_1_7">
            <a:extLst>
              <a:ext uri="{FF2B5EF4-FFF2-40B4-BE49-F238E27FC236}">
                <a16:creationId xmlns:a16="http://schemas.microsoft.com/office/drawing/2014/main" id="{D8DB7F8B-FDA9-76B0-049E-23915CBC7380}"/>
              </a:ext>
            </a:extLst>
          </p:cNvPr>
          <p:cNvSpPr txBox="1"/>
          <p:nvPr/>
        </p:nvSpPr>
        <p:spPr>
          <a:xfrm>
            <a:off x="1509952" y="9033317"/>
            <a:ext cx="12609000" cy="5552752"/>
          </a:xfrm>
          <a:prstGeom prst="rect">
            <a:avLst/>
          </a:prstGeom>
          <a:noFill/>
          <a:ln>
            <a:noFill/>
          </a:ln>
        </p:spPr>
        <p:txBody>
          <a:bodyPr spcFirstLastPara="1" wrap="square" lIns="88875" tIns="44425" rIns="88875" bIns="44425" anchor="t" anchorCtr="0">
            <a:spAutoFit/>
          </a:bodyPr>
          <a:lstStyle>
            <a:defPPr marR="0" lvl="0" algn="l" rtl="0">
              <a:lnSpc>
                <a:spcPct val="100000"/>
              </a:lnSpc>
              <a:spcBef>
                <a:spcPts val="0"/>
              </a:spcBef>
              <a:spcAft>
                <a:spcPts val="0"/>
              </a:spcAft>
            </a:defPPr>
            <a:lvl1pPr marL="444490" indent="-444490" algn="just">
              <a:spcBef>
                <a:spcPts val="1200"/>
              </a:spcBef>
              <a:buClr>
                <a:schemeClr val="dk1"/>
              </a:buClr>
              <a:buSzPts val="2500"/>
              <a:buChar char="•"/>
              <a:defRPr sz="2500">
                <a:solidFill>
                  <a:schemeClr val="dk1"/>
                </a:solidFill>
                <a:latin typeface="Open Sans"/>
                <a:ea typeface="Open Sans"/>
                <a:cs typeface="Open Sans"/>
              </a:defRPr>
            </a:lvl1pPr>
          </a:lstStyle>
          <a:p>
            <a:r>
              <a:rPr lang="en-US" b="1" dirty="0"/>
              <a:t>Scalability: </a:t>
            </a:r>
            <a:r>
              <a:rPr lang="en-US" dirty="0"/>
              <a:t>Distributed Quantum Computing and QMPI can be used to connect multiple quantum processors to overcome the difficulty of finite qubit resources, especially in the NISQ era where noise is correlated with qubit number</a:t>
            </a:r>
          </a:p>
          <a:p>
            <a:r>
              <a:rPr lang="en-US" b="1" dirty="0"/>
              <a:t>Interoperability</a:t>
            </a:r>
            <a:r>
              <a:rPr lang="en-US" dirty="0"/>
              <a:t>: QMPI is an important step for creating a standard communication protocol between different quantum computers. This ensures interoperability between quantum devices from different hardware, just as MPI does for classical computers. This is vital in developing a global quantum internet, where quantum computers can communicate and collaborate effectively</a:t>
            </a:r>
            <a:endParaRPr lang="en-US" b="1" dirty="0"/>
          </a:p>
          <a:p>
            <a:r>
              <a:rPr lang="en-US" b="1" dirty="0"/>
              <a:t>Quantum Advantage: </a:t>
            </a:r>
            <a:r>
              <a:rPr lang="en-US" dirty="0"/>
              <a:t>Distributed Quantum Computing and QMPI are crucial for harnessing the full potential of quantum computers. By distributing quantum resources, latency can be potentially increased for complex computations, thereby enhancing the quantum advantage</a:t>
            </a:r>
          </a:p>
        </p:txBody>
      </p:sp>
      <p:sp>
        <p:nvSpPr>
          <p:cNvPr id="3" name="Google Shape;43;g24361600e24_1_7">
            <a:extLst>
              <a:ext uri="{FF2B5EF4-FFF2-40B4-BE49-F238E27FC236}">
                <a16:creationId xmlns:a16="http://schemas.microsoft.com/office/drawing/2014/main" id="{95A6F70B-16CE-3549-3B42-2480AFE4DE4F}"/>
              </a:ext>
            </a:extLst>
          </p:cNvPr>
          <p:cNvSpPr/>
          <p:nvPr/>
        </p:nvSpPr>
        <p:spPr>
          <a:xfrm>
            <a:off x="1486139" y="7833157"/>
            <a:ext cx="126090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dirty="0">
                <a:solidFill>
                  <a:srgbClr val="FFFFFF"/>
                </a:solidFill>
                <a:latin typeface="Encode Sans"/>
                <a:sym typeface="Encode Sans"/>
              </a:rPr>
              <a:t>Distributed Quantum Computing &amp; Quantum MPI</a:t>
            </a:r>
            <a:endParaRPr sz="1400" b="0" i="0" u="none" strike="noStrike" cap="none" dirty="0">
              <a:solidFill>
                <a:srgbClr val="000000"/>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4" name="Google Shape;44;g24361600e24_1_7">
                <a:extLst>
                  <a:ext uri="{FF2B5EF4-FFF2-40B4-BE49-F238E27FC236}">
                    <a16:creationId xmlns:a16="http://schemas.microsoft.com/office/drawing/2014/main" id="{3EDB7AE6-1FE5-09E0-48C6-1DCFFE6AE628}"/>
                  </a:ext>
                </a:extLst>
              </p:cNvPr>
              <p:cNvSpPr txBox="1"/>
              <p:nvPr/>
            </p:nvSpPr>
            <p:spPr>
              <a:xfrm>
                <a:off x="1515102" y="18311616"/>
                <a:ext cx="12473324" cy="1794800"/>
              </a:xfrm>
              <a:prstGeom prst="rect">
                <a:avLst/>
              </a:prstGeom>
              <a:noFill/>
              <a:ln>
                <a:noFill/>
              </a:ln>
            </p:spPr>
            <p:txBody>
              <a:bodyPr spcFirstLastPara="1" wrap="square" lIns="88875" tIns="44425" rIns="88875" bIns="44425" anchor="t" anchorCtr="0">
                <a:spAutoFit/>
              </a:bodyPr>
              <a:lstStyle/>
              <a:p>
                <a:pPr lvl="0" algn="just">
                  <a:spcBef>
                    <a:spcPts val="1200"/>
                  </a:spcBef>
                  <a:buClr>
                    <a:schemeClr val="dk1"/>
                  </a:buClr>
                  <a:buSzPts val="2500"/>
                </a:pPr>
                <a:r>
                  <a:rPr lang="en-US" sz="2500" dirty="0">
                    <a:solidFill>
                      <a:schemeClr val="dk1"/>
                    </a:solidFill>
                    <a:latin typeface="Open Sans"/>
                    <a:ea typeface="Open Sans"/>
                    <a:cs typeface="Open Sans"/>
                    <a:sym typeface="Open Sans"/>
                  </a:rPr>
                  <a:t>Based on remote EPR pairs, there are two communication protocols for inter-node communication: </a:t>
                </a:r>
                <a:r>
                  <a:rPr lang="en-US" sz="2500" i="1" dirty="0">
                    <a:solidFill>
                      <a:schemeClr val="dk1"/>
                    </a:solidFill>
                    <a:latin typeface="+mj-lt"/>
                    <a:sym typeface="Open Sans"/>
                  </a:rPr>
                  <a:t>Cat_Comm </a:t>
                </a:r>
                <a:r>
                  <a:rPr lang="en-US" sz="2500" dirty="0">
                    <a:solidFill>
                      <a:schemeClr val="dk1"/>
                    </a:solidFill>
                    <a:latin typeface="Open Sans"/>
                    <a:ea typeface="Open Sans"/>
                    <a:cs typeface="Open Sans"/>
                    <a:sym typeface="Open Sans"/>
                  </a:rPr>
                  <a:t>and </a:t>
                </a:r>
                <a:r>
                  <a:rPr lang="en-US" sz="2500" i="1" dirty="0">
                    <a:solidFill>
                      <a:schemeClr val="dk1"/>
                    </a:solidFill>
                    <a:latin typeface="+mj-lt"/>
                    <a:sym typeface="Open Sans"/>
                  </a:rPr>
                  <a:t>TP_Comm</a:t>
                </a:r>
                <a:r>
                  <a:rPr lang="en-US" sz="2500" dirty="0">
                    <a:solidFill>
                      <a:schemeClr val="dk1"/>
                    </a:solidFill>
                    <a:latin typeface="Open Sans"/>
                    <a:ea typeface="Open Sans"/>
                    <a:cs typeface="Open Sans"/>
                    <a:sym typeface="Open Sans"/>
                  </a:rPr>
                  <a:t>. Below illustrates how to use these two schemes to implement a remote cx gate with source qubit </a:t>
                </a:r>
                <a14:m>
                  <m:oMath xmlns:m="http://schemas.openxmlformats.org/officeDocument/2006/math">
                    <m:sSub>
                      <m:sSubPr>
                        <m:ctrlPr>
                          <a:rPr lang="en-US" sz="2500" i="1">
                            <a:solidFill>
                              <a:schemeClr val="dk1"/>
                            </a:solidFill>
                            <a:latin typeface="Cambria Math" panose="02040503050406030204" pitchFamily="18" charset="0"/>
                            <a:sym typeface="Open Sans"/>
                          </a:rPr>
                        </m:ctrlPr>
                      </m:sSubPr>
                      <m:e>
                        <m:r>
                          <a:rPr lang="en-US" sz="2500">
                            <a:solidFill>
                              <a:schemeClr val="dk1"/>
                            </a:solidFill>
                            <a:latin typeface="Cambria Math" panose="02040503050406030204" pitchFamily="18" charset="0"/>
                            <a:sym typeface="Open Sans"/>
                          </a:rPr>
                          <m:t>𝑞</m:t>
                        </m:r>
                      </m:e>
                      <m:sub>
                        <m:r>
                          <a:rPr lang="en-US" sz="2500">
                            <a:solidFill>
                              <a:schemeClr val="dk1"/>
                            </a:solidFill>
                            <a:latin typeface="Cambria Math" panose="02040503050406030204" pitchFamily="18" charset="0"/>
                            <a:sym typeface="Open Sans"/>
                          </a:rPr>
                          <m:t>0</m:t>
                        </m:r>
                      </m:sub>
                    </m:sSub>
                  </m:oMath>
                </a14:m>
                <a:r>
                  <a:rPr lang="en-US" sz="2500" dirty="0">
                    <a:solidFill>
                      <a:schemeClr val="dk1"/>
                    </a:solidFill>
                    <a:latin typeface="Open Sans"/>
                    <a:ea typeface="Open Sans"/>
                    <a:cs typeface="Open Sans"/>
                  </a:rPr>
                  <a:t> residing in quantum node A and destination qubit </a:t>
                </a:r>
                <a14:m>
                  <m:oMath xmlns:m="http://schemas.openxmlformats.org/officeDocument/2006/math">
                    <m:sSubSup>
                      <m:sSubSupPr>
                        <m:ctrlPr>
                          <a:rPr lang="en-US" sz="2500" i="1">
                            <a:solidFill>
                              <a:schemeClr val="dk1"/>
                            </a:solidFill>
                            <a:latin typeface="Cambria Math" panose="02040503050406030204" pitchFamily="18" charset="0"/>
                          </a:rPr>
                        </m:ctrlPr>
                      </m:sSubSupPr>
                      <m:e>
                        <m:r>
                          <a:rPr lang="en-US" sz="2500">
                            <a:solidFill>
                              <a:schemeClr val="dk1"/>
                            </a:solidFill>
                            <a:latin typeface="Cambria Math" panose="02040503050406030204" pitchFamily="18" charset="0"/>
                          </a:rPr>
                          <m:t>𝑞</m:t>
                        </m:r>
                      </m:e>
                      <m:sub>
                        <m:r>
                          <a:rPr lang="en-US" sz="2500">
                            <a:solidFill>
                              <a:schemeClr val="dk1"/>
                            </a:solidFill>
                            <a:latin typeface="Cambria Math" panose="02040503050406030204" pitchFamily="18" charset="0"/>
                          </a:rPr>
                          <m:t>0</m:t>
                        </m:r>
                      </m:sub>
                      <m:sup>
                        <m:r>
                          <a:rPr lang="en-US" sz="2500">
                            <a:solidFill>
                              <a:schemeClr val="dk1"/>
                            </a:solidFill>
                            <a:latin typeface="Cambria Math" panose="02040503050406030204" pitchFamily="18" charset="0"/>
                          </a:rPr>
                          <m:t>′</m:t>
                        </m:r>
                      </m:sup>
                    </m:sSubSup>
                  </m:oMath>
                </a14:m>
                <a:r>
                  <a:rPr lang="en-US" sz="2500" dirty="0">
                    <a:solidFill>
                      <a:schemeClr val="dk1"/>
                    </a:solidFill>
                    <a:latin typeface="Open Sans"/>
                    <a:ea typeface="Open Sans"/>
                    <a:cs typeface="Open Sans"/>
                  </a:rPr>
                  <a:t> in node B with EPR pair </a:t>
                </a:r>
                <a14:m>
                  <m:oMath xmlns:m="http://schemas.openxmlformats.org/officeDocument/2006/math">
                    <m:sSub>
                      <m:sSubPr>
                        <m:ctrlPr>
                          <a:rPr lang="en-US" sz="2500" i="1">
                            <a:solidFill>
                              <a:schemeClr val="dk1"/>
                            </a:solidFill>
                            <a:latin typeface="Cambria Math" panose="02040503050406030204" pitchFamily="18" charset="0"/>
                            <a:sym typeface="Open Sans"/>
                          </a:rPr>
                        </m:ctrlPr>
                      </m:sSubPr>
                      <m:e>
                        <m:r>
                          <a:rPr lang="en-US" sz="2500">
                            <a:solidFill>
                              <a:schemeClr val="dk1"/>
                            </a:solidFill>
                            <a:latin typeface="Cambria Math" panose="02040503050406030204" pitchFamily="18" charset="0"/>
                            <a:sym typeface="Open Sans"/>
                          </a:rPr>
                          <m:t>𝑞</m:t>
                        </m:r>
                      </m:e>
                      <m:sub>
                        <m:r>
                          <m:rPr>
                            <m:sty m:val="p"/>
                          </m:rPr>
                          <a:rPr lang="en-US" sz="2500" b="0" i="0" smtClean="0">
                            <a:solidFill>
                              <a:schemeClr val="dk1"/>
                            </a:solidFill>
                            <a:latin typeface="Cambria Math" panose="02040503050406030204" pitchFamily="18" charset="0"/>
                            <a:sym typeface="Open Sans"/>
                          </a:rPr>
                          <m:t>c</m:t>
                        </m:r>
                        <m:r>
                          <a:rPr lang="en-US" sz="2500">
                            <a:solidFill>
                              <a:schemeClr val="dk1"/>
                            </a:solidFill>
                            <a:latin typeface="Cambria Math" panose="02040503050406030204" pitchFamily="18" charset="0"/>
                            <a:sym typeface="Open Sans"/>
                          </a:rPr>
                          <m:t>0</m:t>
                        </m:r>
                      </m:sub>
                    </m:sSub>
                  </m:oMath>
                </a14:m>
                <a:r>
                  <a:rPr lang="en-US" sz="2500" dirty="0">
                    <a:solidFill>
                      <a:schemeClr val="dk1"/>
                    </a:solidFill>
                    <a:latin typeface="Open Sans"/>
                    <a:ea typeface="Open Sans"/>
                    <a:cs typeface="Open Sans"/>
                  </a:rPr>
                  <a:t> and </a:t>
                </a:r>
                <a14:m>
                  <m:oMath xmlns:m="http://schemas.openxmlformats.org/officeDocument/2006/math">
                    <m:sSubSup>
                      <m:sSubSupPr>
                        <m:ctrlPr>
                          <a:rPr lang="en-US" sz="2500" i="1" smtClean="0">
                            <a:solidFill>
                              <a:schemeClr val="dk1"/>
                            </a:solidFill>
                            <a:latin typeface="Cambria Math" panose="02040503050406030204" pitchFamily="18" charset="0"/>
                            <a:ea typeface="Open Sans"/>
                            <a:cs typeface="Open Sans"/>
                          </a:rPr>
                        </m:ctrlPr>
                      </m:sSubSupPr>
                      <m:e>
                        <m:r>
                          <a:rPr lang="en-US" sz="2500" b="0" i="1" smtClean="0">
                            <a:solidFill>
                              <a:schemeClr val="dk1"/>
                            </a:solidFill>
                            <a:latin typeface="Cambria Math" panose="02040503050406030204" pitchFamily="18" charset="0"/>
                            <a:ea typeface="Open Sans"/>
                            <a:cs typeface="Open Sans"/>
                          </a:rPr>
                          <m:t>𝑞</m:t>
                        </m:r>
                      </m:e>
                      <m:sub>
                        <m:r>
                          <a:rPr lang="en-US" sz="2500" b="0" i="1" smtClean="0">
                            <a:solidFill>
                              <a:schemeClr val="dk1"/>
                            </a:solidFill>
                            <a:latin typeface="Cambria Math" panose="02040503050406030204" pitchFamily="18" charset="0"/>
                            <a:ea typeface="Open Sans"/>
                            <a:cs typeface="Open Sans"/>
                          </a:rPr>
                          <m:t>𝑐</m:t>
                        </m:r>
                        <m:r>
                          <a:rPr lang="en-US" sz="2500" b="0" i="1" smtClean="0">
                            <a:solidFill>
                              <a:schemeClr val="dk1"/>
                            </a:solidFill>
                            <a:latin typeface="Cambria Math" panose="02040503050406030204" pitchFamily="18" charset="0"/>
                            <a:ea typeface="Open Sans"/>
                            <a:cs typeface="Open Sans"/>
                          </a:rPr>
                          <m:t>0</m:t>
                        </m:r>
                      </m:sub>
                      <m:sup>
                        <m:r>
                          <a:rPr lang="en-US" sz="2500" b="0" i="1" smtClean="0">
                            <a:solidFill>
                              <a:schemeClr val="dk1"/>
                            </a:solidFill>
                            <a:latin typeface="Cambria Math" panose="02040503050406030204" pitchFamily="18" charset="0"/>
                            <a:ea typeface="Open Sans"/>
                            <a:cs typeface="Open Sans"/>
                          </a:rPr>
                          <m:t>′</m:t>
                        </m:r>
                      </m:sup>
                    </m:sSubSup>
                    <m:r>
                      <a:rPr lang="en-US" sz="2500" b="0" i="0" smtClean="0">
                        <a:solidFill>
                          <a:schemeClr val="dk1"/>
                        </a:solidFill>
                        <a:latin typeface="Cambria Math" panose="02040503050406030204" pitchFamily="18" charset="0"/>
                        <a:ea typeface="Open Sans"/>
                        <a:cs typeface="Open Sans"/>
                      </a:rPr>
                      <m:t> </m:t>
                    </m:r>
                  </m:oMath>
                </a14:m>
                <a:r>
                  <a:rPr lang="en-US" sz="2500" dirty="0">
                    <a:solidFill>
                      <a:schemeClr val="dk1"/>
                    </a:solidFill>
                    <a:latin typeface="Open Sans"/>
                    <a:ea typeface="Open Sans"/>
                    <a:cs typeface="Open Sans"/>
                  </a:rPr>
                  <a:t>[2][3]</a:t>
                </a:r>
                <a:endParaRPr sz="2500" dirty="0">
                  <a:solidFill>
                    <a:schemeClr val="dk1"/>
                  </a:solidFill>
                  <a:latin typeface="Open Sans"/>
                  <a:ea typeface="Open Sans"/>
                  <a:cs typeface="Open Sans"/>
                </a:endParaRPr>
              </a:p>
            </p:txBody>
          </p:sp>
        </mc:Choice>
        <mc:Fallback xmlns="">
          <p:sp>
            <p:nvSpPr>
              <p:cNvPr id="4" name="Google Shape;44;g24361600e24_1_7">
                <a:extLst>
                  <a:ext uri="{FF2B5EF4-FFF2-40B4-BE49-F238E27FC236}">
                    <a16:creationId xmlns:a16="http://schemas.microsoft.com/office/drawing/2014/main" id="{3EDB7AE6-1FE5-09E0-48C6-1DCFFE6AE628}"/>
                  </a:ext>
                </a:extLst>
              </p:cNvPr>
              <p:cNvSpPr txBox="1">
                <a:spLocks noRot="1" noChangeAspect="1" noMove="1" noResize="1" noEditPoints="1" noAdjustHandles="1" noChangeArrowheads="1" noChangeShapeType="1" noTextEdit="1"/>
              </p:cNvSpPr>
              <p:nvPr/>
            </p:nvSpPr>
            <p:spPr>
              <a:xfrm>
                <a:off x="1515102" y="18311616"/>
                <a:ext cx="12473324" cy="1794800"/>
              </a:xfrm>
              <a:prstGeom prst="rect">
                <a:avLst/>
              </a:prstGeom>
              <a:blipFill>
                <a:blip r:embed="rId4"/>
                <a:stretch>
                  <a:fillRect l="-916" r="-814" b="-6294"/>
                </a:stretch>
              </a:blipFill>
              <a:ln>
                <a:noFill/>
              </a:ln>
            </p:spPr>
            <p:txBody>
              <a:bodyPr/>
              <a:lstStyle/>
              <a:p>
                <a:r>
                  <a:rPr lang="en-US">
                    <a:noFill/>
                  </a:rPr>
                  <a:t> </a:t>
                </a:r>
              </a:p>
            </p:txBody>
          </p:sp>
        </mc:Fallback>
      </mc:AlternateContent>
      <p:sp>
        <p:nvSpPr>
          <p:cNvPr id="5" name="Google Shape;45;g24361600e24_1_7">
            <a:extLst>
              <a:ext uri="{FF2B5EF4-FFF2-40B4-BE49-F238E27FC236}">
                <a16:creationId xmlns:a16="http://schemas.microsoft.com/office/drawing/2014/main" id="{D92E7102-FBAE-0247-EBEF-865029F1CB0C}"/>
              </a:ext>
            </a:extLst>
          </p:cNvPr>
          <p:cNvSpPr/>
          <p:nvPr/>
        </p:nvSpPr>
        <p:spPr>
          <a:xfrm>
            <a:off x="1509952" y="15003071"/>
            <a:ext cx="125451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Quantum Message Passing Interface (QMPI)</a:t>
            </a:r>
            <a:endParaRPr sz="1400" b="0" i="0" u="none" strike="noStrike" cap="none" dirty="0">
              <a:solidFill>
                <a:srgbClr val="000000"/>
              </a:solidFill>
              <a:latin typeface="Arial"/>
              <a:ea typeface="Arial"/>
              <a:cs typeface="Arial"/>
              <a:sym typeface="Arial"/>
            </a:endParaRPr>
          </a:p>
        </p:txBody>
      </p:sp>
      <p:sp>
        <p:nvSpPr>
          <p:cNvPr id="7" name="Google Shape;48;g24361600e24_1_7">
            <a:extLst>
              <a:ext uri="{FF2B5EF4-FFF2-40B4-BE49-F238E27FC236}">
                <a16:creationId xmlns:a16="http://schemas.microsoft.com/office/drawing/2014/main" id="{4F560F33-932F-DD2F-4CC4-BADE78416025}"/>
              </a:ext>
            </a:extLst>
          </p:cNvPr>
          <p:cNvSpPr txBox="1"/>
          <p:nvPr/>
        </p:nvSpPr>
        <p:spPr>
          <a:xfrm>
            <a:off x="1486139" y="36869742"/>
            <a:ext cx="13425248" cy="2244154"/>
          </a:xfrm>
          <a:prstGeom prst="rect">
            <a:avLst/>
          </a:prstGeom>
          <a:noFill/>
          <a:ln>
            <a:noFill/>
          </a:ln>
        </p:spPr>
        <p:txBody>
          <a:bodyPr spcFirstLastPara="1" wrap="square" lIns="88875" tIns="44425" rIns="88875" bIns="44425" anchor="t" anchorCtr="0">
            <a:spAutoFit/>
          </a:bodyPr>
          <a:lstStyle/>
          <a:p>
            <a:pPr algn="just">
              <a:spcBef>
                <a:spcPts val="1200"/>
              </a:spcBef>
              <a:buClr>
                <a:schemeClr val="dk1"/>
              </a:buClr>
              <a:buSzPts val="2500"/>
            </a:pPr>
            <a:r>
              <a:rPr lang="en-US" sz="2500" b="1" dirty="0">
                <a:solidFill>
                  <a:schemeClr val="dk1"/>
                </a:solidFill>
                <a:latin typeface="Open Sans"/>
                <a:ea typeface="Open Sans"/>
                <a:cs typeface="Open Sans"/>
              </a:rPr>
              <a:t>Applications:</a:t>
            </a:r>
          </a:p>
          <a:p>
            <a:pPr marL="34290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Transverse </a:t>
            </a:r>
            <a:r>
              <a:rPr lang="en-US" sz="2500" dirty="0" err="1">
                <a:solidFill>
                  <a:schemeClr val="dk1"/>
                </a:solidFill>
                <a:latin typeface="Open Sans"/>
                <a:ea typeface="Open Sans"/>
                <a:cs typeface="Open Sans"/>
              </a:rPr>
              <a:t>Ising</a:t>
            </a:r>
            <a:r>
              <a:rPr lang="en-US" sz="2500" dirty="0">
                <a:solidFill>
                  <a:schemeClr val="dk1"/>
                </a:solidFill>
                <a:latin typeface="Open Sans"/>
                <a:ea typeface="Open Sans"/>
                <a:cs typeface="Open Sans"/>
              </a:rPr>
              <a:t> Model – broadcast</a:t>
            </a:r>
          </a:p>
          <a:p>
            <a:pPr marL="34290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Quantum Phase Estimation – reduce/gather</a:t>
            </a:r>
          </a:p>
          <a:p>
            <a:pPr marL="342900" indent="-342900" algn="just">
              <a:spcBef>
                <a:spcPts val="1200"/>
              </a:spcBef>
              <a:buClr>
                <a:schemeClr val="dk1"/>
              </a:buClr>
              <a:buSzPts val="2500"/>
              <a:buFont typeface="Arial" panose="020B0604020202020204" pitchFamily="34" charset="0"/>
              <a:buChar char="•"/>
            </a:pPr>
            <a:endParaRPr sz="2500" dirty="0">
              <a:solidFill>
                <a:schemeClr val="dk1"/>
              </a:solidFill>
              <a:latin typeface="Open Sans"/>
              <a:ea typeface="Open Sans"/>
              <a:cs typeface="Open Sans"/>
            </a:endParaRPr>
          </a:p>
        </p:txBody>
      </p:sp>
      <p:sp>
        <p:nvSpPr>
          <p:cNvPr id="8" name="Google Shape;50;g24361600e24_1_7">
            <a:extLst>
              <a:ext uri="{FF2B5EF4-FFF2-40B4-BE49-F238E27FC236}">
                <a16:creationId xmlns:a16="http://schemas.microsoft.com/office/drawing/2014/main" id="{7B2DB8C9-9373-C419-A730-932C834CCDC7}"/>
              </a:ext>
            </a:extLst>
          </p:cNvPr>
          <p:cNvSpPr/>
          <p:nvPr/>
        </p:nvSpPr>
        <p:spPr>
          <a:xfrm>
            <a:off x="16814103" y="20927915"/>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Simulation results</a:t>
            </a:r>
            <a:endParaRPr sz="1400" b="0" i="0" u="none" strike="noStrike" cap="none" dirty="0">
              <a:solidFill>
                <a:srgbClr val="000000"/>
              </a:solidFill>
              <a:latin typeface="Arial"/>
              <a:ea typeface="Arial"/>
              <a:cs typeface="Arial"/>
              <a:sym typeface="Arial"/>
            </a:endParaRPr>
          </a:p>
        </p:txBody>
      </p:sp>
      <p:sp>
        <p:nvSpPr>
          <p:cNvPr id="9" name="Google Shape;52;g24361600e24_1_7">
            <a:extLst>
              <a:ext uri="{FF2B5EF4-FFF2-40B4-BE49-F238E27FC236}">
                <a16:creationId xmlns:a16="http://schemas.microsoft.com/office/drawing/2014/main" id="{A213DC6E-B430-E4EB-3ED5-318B40CD44E0}"/>
              </a:ext>
            </a:extLst>
          </p:cNvPr>
          <p:cNvSpPr txBox="1"/>
          <p:nvPr/>
        </p:nvSpPr>
        <p:spPr>
          <a:xfrm>
            <a:off x="16947725" y="22228588"/>
            <a:ext cx="7317247" cy="5706640"/>
          </a:xfrm>
          <a:prstGeom prst="rect">
            <a:avLst/>
          </a:prstGeom>
          <a:noFill/>
          <a:ln>
            <a:noFill/>
          </a:ln>
        </p:spPr>
        <p:txBody>
          <a:bodyPr spcFirstLastPara="1" wrap="square" lIns="88875" tIns="44425" rIns="88875" bIns="44425" anchor="t" anchorCtr="0">
            <a:spAutoFit/>
          </a:bodyPr>
          <a:lstStyle/>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transformed benchmark circuit rd32 utilizing our strategy is shown in Fig (a).</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simulation is executed by QASM simulator with 1024 shots (Fig. (b)).</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simulation has the correct result with fidelity 68% and five pairs of EPR pairs consumption. Compared with the baseline, the fidelity of computation is significantly improved, and the remote EPR pairs consumption is significantly reduced.</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strategy could also work for other MCT circuits with the similar improvements in the distributed quantum system.</a:t>
            </a:r>
          </a:p>
        </p:txBody>
      </p:sp>
      <p:sp>
        <p:nvSpPr>
          <p:cNvPr id="10" name="Google Shape;54;g24361600e24_1_7">
            <a:extLst>
              <a:ext uri="{FF2B5EF4-FFF2-40B4-BE49-F238E27FC236}">
                <a16:creationId xmlns:a16="http://schemas.microsoft.com/office/drawing/2014/main" id="{CF1C63D9-AC5D-A39E-160A-D8F55424E565}"/>
              </a:ext>
            </a:extLst>
          </p:cNvPr>
          <p:cNvSpPr/>
          <p:nvPr/>
        </p:nvSpPr>
        <p:spPr>
          <a:xfrm>
            <a:off x="16814103" y="13631802"/>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Experiment Setup</a:t>
            </a:r>
            <a:endParaRPr sz="1400" b="0" i="0" u="none" strike="noStrike" cap="none" dirty="0">
              <a:solidFill>
                <a:srgbClr val="000000"/>
              </a:solidFill>
              <a:latin typeface="Arial"/>
              <a:ea typeface="Arial"/>
              <a:cs typeface="Arial"/>
              <a:sym typeface="Arial"/>
            </a:endParaRPr>
          </a:p>
        </p:txBody>
      </p:sp>
      <p:sp>
        <p:nvSpPr>
          <p:cNvPr id="11" name="Google Shape;55;g24361600e24_1_7">
            <a:extLst>
              <a:ext uri="{FF2B5EF4-FFF2-40B4-BE49-F238E27FC236}">
                <a16:creationId xmlns:a16="http://schemas.microsoft.com/office/drawing/2014/main" id="{2C3D4CDE-F727-799B-1669-9184977ED29A}"/>
              </a:ext>
            </a:extLst>
          </p:cNvPr>
          <p:cNvSpPr/>
          <p:nvPr/>
        </p:nvSpPr>
        <p:spPr>
          <a:xfrm>
            <a:off x="16814103" y="7837427"/>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dirty="0">
                <a:solidFill>
                  <a:srgbClr val="FFFFFF"/>
                </a:solidFill>
                <a:latin typeface="Encode Sans"/>
                <a:sym typeface="Encode Sans"/>
              </a:rPr>
              <a:t>A strategy for improving collective communication efficiency </a:t>
            </a:r>
            <a:endParaRPr sz="1400" b="0" i="0" u="none" strike="noStrike" cap="none" dirty="0">
              <a:solidFill>
                <a:srgbClr val="000000"/>
              </a:solidFill>
              <a:latin typeface="Arial"/>
              <a:ea typeface="Arial"/>
              <a:cs typeface="Arial"/>
              <a:sym typeface="Arial"/>
            </a:endParaRPr>
          </a:p>
        </p:txBody>
      </p:sp>
      <p:sp>
        <p:nvSpPr>
          <p:cNvPr id="12" name="Google Shape;56;g24361600e24_1_7">
            <a:extLst>
              <a:ext uri="{FF2B5EF4-FFF2-40B4-BE49-F238E27FC236}">
                <a16:creationId xmlns:a16="http://schemas.microsoft.com/office/drawing/2014/main" id="{E2D5B0A8-DDDC-BB6F-3FA3-0A89F08D4E54}"/>
              </a:ext>
            </a:extLst>
          </p:cNvPr>
          <p:cNvSpPr txBox="1"/>
          <p:nvPr/>
        </p:nvSpPr>
        <p:spPr>
          <a:xfrm>
            <a:off x="16814103" y="14944770"/>
            <a:ext cx="8095147" cy="3052067"/>
          </a:xfrm>
          <a:prstGeom prst="rect">
            <a:avLst/>
          </a:prstGeom>
          <a:noFill/>
          <a:ln>
            <a:noFill/>
          </a:ln>
        </p:spPr>
        <p:txBody>
          <a:bodyPr spcFirstLastPara="1" wrap="square" lIns="88875" tIns="44425" rIns="88875" bIns="44425" anchor="t" anchorCtr="0">
            <a:spAutoFit/>
          </a:bodyPr>
          <a:lstStyle/>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Platform: simulations are implemented using </a:t>
            </a:r>
            <a:r>
              <a:rPr lang="en-US" sz="2500" dirty="0" err="1">
                <a:solidFill>
                  <a:schemeClr val="dk1"/>
                </a:solidFill>
                <a:latin typeface="Open Sans"/>
                <a:ea typeface="Open Sans"/>
                <a:cs typeface="Open Sans"/>
                <a:sym typeface="Open Sans"/>
              </a:rPr>
              <a:t>qasm</a:t>
            </a:r>
            <a:r>
              <a:rPr lang="en-US" sz="2500" dirty="0">
                <a:solidFill>
                  <a:schemeClr val="dk1"/>
                </a:solidFill>
                <a:latin typeface="Open Sans"/>
                <a:ea typeface="Open Sans"/>
                <a:cs typeface="Open Sans"/>
                <a:sym typeface="Open Sans"/>
              </a:rPr>
              <a:t> simulator.</a:t>
            </a:r>
            <a:endParaRPr sz="1400" b="0" i="0" u="none" strike="noStrike" cap="none" dirty="0">
              <a:solidFill>
                <a:srgbClr val="000000"/>
              </a:solidFill>
              <a:latin typeface="Arial"/>
              <a:ea typeface="Arial"/>
              <a:cs typeface="Arial"/>
              <a:sym typeface="Arial"/>
            </a:endParaRP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Benchmark circuit: Function rd32 circuit imported from </a:t>
            </a:r>
            <a:r>
              <a:rPr lang="en-US" sz="2500" dirty="0" err="1">
                <a:solidFill>
                  <a:schemeClr val="dk1"/>
                </a:solidFill>
                <a:latin typeface="Open Sans"/>
                <a:ea typeface="Open Sans"/>
                <a:cs typeface="Open Sans"/>
                <a:sym typeface="Open Sans"/>
              </a:rPr>
              <a:t>RevLib</a:t>
            </a:r>
            <a:r>
              <a:rPr lang="en-US" sz="2500" dirty="0">
                <a:solidFill>
                  <a:schemeClr val="dk1"/>
                </a:solidFill>
                <a:latin typeface="Open Sans"/>
                <a:ea typeface="Open Sans"/>
                <a:cs typeface="Open Sans"/>
                <a:sym typeface="Open Sans"/>
              </a:rPr>
              <a:t> (shown in figure below). [4] </a:t>
            </a:r>
            <a:endParaRPr lang="en-US" sz="2500" b="0" i="0" u="none" strike="noStrike" cap="none" dirty="0">
              <a:solidFill>
                <a:schemeClr val="dk1"/>
              </a:solidFill>
              <a:latin typeface="Open Sans"/>
              <a:ea typeface="Open Sans"/>
              <a:cs typeface="Open Sans"/>
              <a:sym typeface="Open Sans"/>
            </a:endParaRP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Noise model: Built according to the parameters reported in previous paper.</a:t>
            </a: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Baseline: </a:t>
            </a:r>
            <a:r>
              <a:rPr lang="en-US" sz="2500" dirty="0" err="1">
                <a:solidFill>
                  <a:schemeClr val="dk1"/>
                </a:solidFill>
                <a:latin typeface="Open Sans"/>
                <a:ea typeface="Open Sans"/>
                <a:cs typeface="Open Sans"/>
                <a:sym typeface="Open Sans"/>
              </a:rPr>
              <a:t>Coll_Comm</a:t>
            </a:r>
            <a:r>
              <a:rPr lang="en-US" sz="2500" dirty="0">
                <a:solidFill>
                  <a:schemeClr val="dk1"/>
                </a:solidFill>
                <a:latin typeface="Open Sans"/>
                <a:ea typeface="Open Sans"/>
                <a:cs typeface="Open Sans"/>
                <a:sym typeface="Open Sans"/>
              </a:rPr>
              <a:t> DQC compiler</a:t>
            </a:r>
            <a:endParaRPr lang="en-US" dirty="0">
              <a:ea typeface="Open Sans"/>
            </a:endParaRPr>
          </a:p>
        </p:txBody>
      </p:sp>
      <p:sp>
        <p:nvSpPr>
          <p:cNvPr id="13" name="Google Shape;66;g24361600e24_1_7">
            <a:extLst>
              <a:ext uri="{FF2B5EF4-FFF2-40B4-BE49-F238E27FC236}">
                <a16:creationId xmlns:a16="http://schemas.microsoft.com/office/drawing/2014/main" id="{787FF3D4-D004-BBF6-25B6-70DD1A5B7A90}"/>
              </a:ext>
            </a:extLst>
          </p:cNvPr>
          <p:cNvSpPr/>
          <p:nvPr/>
        </p:nvSpPr>
        <p:spPr>
          <a:xfrm>
            <a:off x="16887202" y="31589131"/>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Future Work, References, and Acknowledgments</a:t>
            </a:r>
            <a:endParaRPr sz="1400" b="0" i="0" u="none" strike="noStrike" cap="none" dirty="0">
              <a:solidFill>
                <a:srgbClr val="000000"/>
              </a:solidFill>
              <a:latin typeface="Arial"/>
              <a:ea typeface="Arial"/>
              <a:cs typeface="Arial"/>
              <a:sym typeface="Arial"/>
            </a:endParaRPr>
          </a:p>
        </p:txBody>
      </p:sp>
      <p:sp>
        <p:nvSpPr>
          <p:cNvPr id="14" name="Google Shape;67;g24361600e24_1_7">
            <a:extLst>
              <a:ext uri="{FF2B5EF4-FFF2-40B4-BE49-F238E27FC236}">
                <a16:creationId xmlns:a16="http://schemas.microsoft.com/office/drawing/2014/main" id="{AD23876A-696A-345E-E09F-902CE9197EBD}"/>
              </a:ext>
            </a:extLst>
          </p:cNvPr>
          <p:cNvSpPr txBox="1"/>
          <p:nvPr/>
        </p:nvSpPr>
        <p:spPr>
          <a:xfrm>
            <a:off x="23691502" y="32799379"/>
            <a:ext cx="7608600" cy="6522248"/>
          </a:xfrm>
          <a:prstGeom prst="rect">
            <a:avLst/>
          </a:prstGeom>
          <a:noFill/>
          <a:ln>
            <a:noFill/>
          </a:ln>
        </p:spPr>
        <p:txBody>
          <a:bodyPr spcFirstLastPara="1" wrap="square" lIns="88875" tIns="44425" rIns="88875" bIns="44425" anchor="t" anchorCtr="0">
            <a:spAutoFit/>
          </a:bodyPr>
          <a:lstStyle/>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We acknowledge </a:t>
            </a:r>
          </a:p>
          <a:p>
            <a:pPr algn="just">
              <a:lnSpc>
                <a:spcPct val="110000"/>
              </a:lnSpc>
              <a:buSzPts val="1944"/>
            </a:pPr>
            <a:r>
              <a:rPr lang="en-US" sz="2000" dirty="0">
                <a:solidFill>
                  <a:schemeClr val="dk1"/>
                </a:solidFill>
                <a:latin typeface="Quattrocento Sans"/>
                <a:sym typeface="Quattrocento Sans"/>
              </a:rPr>
              <a:t>Advisor: </a:t>
            </a:r>
            <a:r>
              <a:rPr lang="en-US" sz="2000" dirty="0">
                <a:solidFill>
                  <a:schemeClr val="dk1"/>
                </a:solidFill>
                <a:latin typeface="Quattrocento Sans"/>
                <a:sym typeface="Encode Sans"/>
              </a:rPr>
              <a:t>Ang Li, Samuel Stein, Tim </a:t>
            </a:r>
            <a:r>
              <a:rPr lang="en-US" sz="2000" dirty="0" err="1">
                <a:solidFill>
                  <a:schemeClr val="dk1"/>
                </a:solidFill>
                <a:latin typeface="Quattrocento Sans"/>
                <a:sym typeface="Encode Sans"/>
              </a:rPr>
              <a:t>Stavenger</a:t>
            </a:r>
            <a:r>
              <a:rPr lang="en-US" sz="2000" dirty="0">
                <a:solidFill>
                  <a:schemeClr val="dk1"/>
                </a:solidFill>
                <a:latin typeface="Quattrocento Sans"/>
                <a:sym typeface="Encode Sans"/>
              </a:rPr>
              <a:t> Marvin Warner (PNNL)</a:t>
            </a:r>
            <a:endParaRPr lang="en-US" sz="2000" dirty="0">
              <a:solidFill>
                <a:schemeClr val="dk1"/>
              </a:solidFill>
              <a:latin typeface="Quattrocento Sans"/>
              <a:sym typeface="Quattrocento Sans"/>
            </a:endParaRPr>
          </a:p>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Faculty: Sara Mouradian, Peter </a:t>
            </a:r>
            <a:r>
              <a:rPr lang="en-US" sz="2000" b="0" i="0" u="none" strike="noStrike" cap="none" dirty="0" err="1">
                <a:solidFill>
                  <a:schemeClr val="dk1"/>
                </a:solidFill>
                <a:latin typeface="Quattrocento Sans"/>
                <a:ea typeface="Quattrocento Sans"/>
                <a:cs typeface="Quattrocento Sans"/>
                <a:sym typeface="Quattrocento Sans"/>
              </a:rPr>
              <a:t>Pauzaiskie</a:t>
            </a:r>
            <a:r>
              <a:rPr lang="en-US" sz="2000" b="0" i="0" u="none" strike="noStrike" cap="none" dirty="0">
                <a:solidFill>
                  <a:schemeClr val="dk1"/>
                </a:solidFill>
                <a:latin typeface="Quattrocento Sans"/>
                <a:ea typeface="Quattrocento Sans"/>
                <a:cs typeface="Quattrocento Sans"/>
                <a:sym typeface="Quattrocento Sans"/>
              </a:rPr>
              <a:t> (UW) </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sym typeface="Quattrocento Sans"/>
              </a:rPr>
              <a:t>for their kind help in this project.</a:t>
            </a:r>
            <a:endParaRPr lang="en-US" sz="1600" dirty="0">
              <a:ea typeface="Quattrocento Sans"/>
            </a:endParaRPr>
          </a:p>
          <a:p>
            <a:pPr marL="0" marR="0" lvl="0" indent="0" algn="just" rtl="0">
              <a:lnSpc>
                <a:spcPct val="110000"/>
              </a:lnSpc>
              <a:spcBef>
                <a:spcPts val="0"/>
              </a:spcBef>
              <a:spcAft>
                <a:spcPts val="0"/>
              </a:spcAft>
              <a:buClr>
                <a:srgbClr val="000000"/>
              </a:buClr>
              <a:buSzPts val="1944"/>
              <a:buFont typeface="Arial"/>
              <a:buNone/>
            </a:pPr>
            <a:endParaRPr lang="en-US" sz="2000" dirty="0">
              <a:solidFill>
                <a:schemeClr val="dk1"/>
              </a:solidFill>
              <a:latin typeface="Quattrocento Sans"/>
              <a:ea typeface="Quattrocento Sans"/>
              <a:cs typeface="Quattrocento Sans"/>
              <a:sym typeface="Quattrocento Sans"/>
            </a:endParaRP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cs typeface="Quattrocento Sans"/>
                <a:sym typeface="Quattrocento Sans"/>
              </a:rPr>
              <a:t>References: </a:t>
            </a:r>
          </a:p>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[1] Thomas </a:t>
            </a:r>
            <a:r>
              <a:rPr lang="en-US" sz="2000" b="0" i="0" u="none" strike="noStrike" cap="none" dirty="0" err="1">
                <a:solidFill>
                  <a:schemeClr val="dk1"/>
                </a:solidFill>
                <a:latin typeface="Quattrocento Sans"/>
                <a:ea typeface="Quattrocento Sans"/>
                <a:cs typeface="Quattrocento Sans"/>
                <a:sym typeface="Quattrocento Sans"/>
              </a:rPr>
              <a:t>Haner</a:t>
            </a:r>
            <a:r>
              <a:rPr lang="en-US" sz="2000" b="0" i="0" u="none" strike="noStrike" cap="none" dirty="0">
                <a:solidFill>
                  <a:schemeClr val="dk1"/>
                </a:solidFill>
                <a:latin typeface="Quattrocento Sans"/>
                <a:ea typeface="Quattrocento Sans"/>
                <a:cs typeface="Quattrocento Sans"/>
                <a:sym typeface="Quattrocento Sans"/>
              </a:rPr>
              <a:t> et. al., Distributed quantum computing with QMPI. Proceedings of international conference for high performance computing, network, storage and analysis. November 2021, No.16. </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cs typeface="Quattrocento Sans"/>
                <a:sym typeface="Quattrocento Sans"/>
              </a:rPr>
              <a:t>[2] </a:t>
            </a:r>
            <a:r>
              <a:rPr lang="en-US" sz="2000" dirty="0" err="1">
                <a:solidFill>
                  <a:schemeClr val="dk1"/>
                </a:solidFill>
                <a:latin typeface="Quattrocento Sans"/>
                <a:ea typeface="Quattrocento Sans"/>
                <a:cs typeface="Quattrocento Sans"/>
                <a:sym typeface="Quattrocento Sans"/>
              </a:rPr>
              <a:t>Anbang</a:t>
            </a:r>
            <a:r>
              <a:rPr lang="en-US" sz="2000" dirty="0">
                <a:solidFill>
                  <a:schemeClr val="dk1"/>
                </a:solidFill>
                <a:latin typeface="Quattrocento Sans"/>
                <a:ea typeface="Quattrocento Sans"/>
                <a:cs typeface="Quattrocento Sans"/>
                <a:sym typeface="Quattrocento Sans"/>
              </a:rPr>
              <a:t> Wu et. al., </a:t>
            </a:r>
            <a:r>
              <a:rPr lang="en-US" sz="2000" dirty="0" err="1">
                <a:solidFill>
                  <a:schemeClr val="dk1"/>
                </a:solidFill>
                <a:latin typeface="Quattrocento Sans"/>
                <a:ea typeface="Quattrocento Sans"/>
                <a:cs typeface="Quattrocento Sans"/>
                <a:sym typeface="Quattrocento Sans"/>
              </a:rPr>
              <a:t>AutoComm</a:t>
            </a:r>
            <a:r>
              <a:rPr lang="en-US" sz="2000" dirty="0">
                <a:solidFill>
                  <a:schemeClr val="dk1"/>
                </a:solidFill>
                <a:latin typeface="Quattrocento Sans"/>
                <a:ea typeface="Quattrocento Sans"/>
                <a:cs typeface="Quattrocento Sans"/>
                <a:sym typeface="Quattrocento Sans"/>
              </a:rPr>
              <a:t>: A Framework for enabling efficient communication in distributed quantum program. </a:t>
            </a:r>
            <a:r>
              <a:rPr lang="en-US" sz="2000" dirty="0">
                <a:solidFill>
                  <a:schemeClr val="dk1"/>
                </a:solidFill>
                <a:latin typeface="Quattrocento Sans"/>
              </a:rPr>
              <a:t>55</a:t>
            </a:r>
            <a:r>
              <a:rPr lang="en-US" sz="2000" baseline="30000" dirty="0">
                <a:solidFill>
                  <a:schemeClr val="dk1"/>
                </a:solidFill>
                <a:latin typeface="Quattrocento Sans"/>
              </a:rPr>
              <a:t>th</a:t>
            </a:r>
            <a:r>
              <a:rPr lang="en-US" sz="2000" dirty="0">
                <a:solidFill>
                  <a:schemeClr val="dk1"/>
                </a:solidFill>
                <a:latin typeface="Quattrocento Sans"/>
              </a:rPr>
              <a:t> IEEE/ACM International Symposium on Microarchitecture (MICRO), Chicago, IL, USA, 2022, pp. 1027-1041.</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sym typeface="Quattrocento Sans"/>
              </a:rPr>
              <a:t>[3] </a:t>
            </a:r>
            <a:r>
              <a:rPr lang="en-US" sz="2000" dirty="0" err="1">
                <a:solidFill>
                  <a:schemeClr val="dk1"/>
                </a:solidFill>
                <a:latin typeface="Quattrocento Sans"/>
                <a:sym typeface="Quattrocento Sans"/>
              </a:rPr>
              <a:t>Anbang</a:t>
            </a:r>
            <a:r>
              <a:rPr lang="en-US" sz="2000" dirty="0">
                <a:solidFill>
                  <a:schemeClr val="dk1"/>
                </a:solidFill>
                <a:latin typeface="Quattrocento Sans"/>
                <a:sym typeface="Quattrocento Sans"/>
              </a:rPr>
              <a:t> Wu et. al., </a:t>
            </a:r>
            <a:r>
              <a:rPr lang="en-US" sz="2000" dirty="0" err="1">
                <a:solidFill>
                  <a:schemeClr val="dk1"/>
                </a:solidFill>
                <a:latin typeface="Quattrocento Sans"/>
                <a:sym typeface="Quattrocento Sans"/>
              </a:rPr>
              <a:t>CollComm</a:t>
            </a:r>
            <a:r>
              <a:rPr lang="en-US" sz="2000" dirty="0">
                <a:solidFill>
                  <a:schemeClr val="dk1"/>
                </a:solidFill>
                <a:latin typeface="Quattrocento Sans"/>
                <a:sym typeface="Quattrocento Sans"/>
              </a:rPr>
              <a:t>: Enabling efficient collective quantum communication based on EPR buffering. </a:t>
            </a:r>
            <a:r>
              <a:rPr lang="en-US" sz="2000" dirty="0" err="1">
                <a:solidFill>
                  <a:schemeClr val="dk1"/>
                </a:solidFill>
                <a:latin typeface="Quattrocento Sans"/>
                <a:sym typeface="Quattrocento Sans"/>
              </a:rPr>
              <a:t>arXiv</a:t>
            </a:r>
            <a:r>
              <a:rPr lang="en-US" sz="2000" dirty="0">
                <a:solidFill>
                  <a:schemeClr val="dk1"/>
                </a:solidFill>
                <a:latin typeface="Quattrocento Sans"/>
                <a:sym typeface="Quattrocento Sans"/>
              </a:rPr>
              <a:t>: 2208.06724v2</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sym typeface="Quattrocento Sans"/>
              </a:rPr>
              <a:t>[4] https://</a:t>
            </a:r>
            <a:r>
              <a:rPr lang="en-US" sz="2000" dirty="0" err="1">
                <a:solidFill>
                  <a:schemeClr val="dk1"/>
                </a:solidFill>
                <a:latin typeface="Quattrocento Sans"/>
                <a:sym typeface="Quattrocento Sans"/>
              </a:rPr>
              <a:t>www.revlib.org</a:t>
            </a:r>
            <a:endParaRPr sz="2000" dirty="0">
              <a:solidFill>
                <a:schemeClr val="dk1"/>
              </a:solidFill>
              <a:latin typeface="Quattrocento Sans"/>
              <a:sym typeface="Quattrocento Sans"/>
            </a:endParaRPr>
          </a:p>
        </p:txBody>
      </p:sp>
      <p:pic>
        <p:nvPicPr>
          <p:cNvPr id="15" name="Picture 14" descr="A diagram of a telephone connection&#10;&#10;Description automatically generated with low confidence">
            <a:extLst>
              <a:ext uri="{FF2B5EF4-FFF2-40B4-BE49-F238E27FC236}">
                <a16:creationId xmlns:a16="http://schemas.microsoft.com/office/drawing/2014/main" id="{FAE5274A-C324-6C65-CBAD-5BC4CF4524B3}"/>
              </a:ext>
            </a:extLst>
          </p:cNvPr>
          <p:cNvPicPr>
            <a:picLocks noChangeAspect="1"/>
          </p:cNvPicPr>
          <p:nvPr/>
        </p:nvPicPr>
        <p:blipFill>
          <a:blip r:embed="rId5"/>
          <a:stretch>
            <a:fillRect/>
          </a:stretch>
        </p:blipFill>
        <p:spPr>
          <a:xfrm>
            <a:off x="8716194" y="20354331"/>
            <a:ext cx="5353545" cy="3986683"/>
          </a:xfrm>
          <a:prstGeom prst="rect">
            <a:avLst/>
          </a:prstGeom>
        </p:spPr>
      </p:pic>
      <p:pic>
        <p:nvPicPr>
          <p:cNvPr id="16" name="Picture 15" descr="A diagram of a cat-entangler&#10;&#10;Description automatically generated with low confidence">
            <a:extLst>
              <a:ext uri="{FF2B5EF4-FFF2-40B4-BE49-F238E27FC236}">
                <a16:creationId xmlns:a16="http://schemas.microsoft.com/office/drawing/2014/main" id="{D3AE8769-21F3-168C-197F-CBB6E3F83AB5}"/>
              </a:ext>
            </a:extLst>
          </p:cNvPr>
          <p:cNvPicPr>
            <a:picLocks noChangeAspect="1"/>
          </p:cNvPicPr>
          <p:nvPr/>
        </p:nvPicPr>
        <p:blipFill rotWithShape="1">
          <a:blip r:embed="rId6"/>
          <a:srcRect t="10197"/>
          <a:stretch/>
        </p:blipFill>
        <p:spPr>
          <a:xfrm>
            <a:off x="1672959" y="20281186"/>
            <a:ext cx="5724018" cy="4123579"/>
          </a:xfrm>
          <a:prstGeom prst="rect">
            <a:avLst/>
          </a:prstGeom>
        </p:spPr>
      </p:pic>
      <p:graphicFrame>
        <p:nvGraphicFramePr>
          <p:cNvPr id="17" name="Table 15">
            <a:extLst>
              <a:ext uri="{FF2B5EF4-FFF2-40B4-BE49-F238E27FC236}">
                <a16:creationId xmlns:a16="http://schemas.microsoft.com/office/drawing/2014/main" id="{8613356B-A9E8-DC80-4AAE-D9BE659B8CA5}"/>
              </a:ext>
            </a:extLst>
          </p:cNvPr>
          <p:cNvGraphicFramePr>
            <a:graphicFrameLocks noGrp="1"/>
          </p:cNvGraphicFramePr>
          <p:nvPr>
            <p:extLst>
              <p:ext uri="{D42A27DB-BD31-4B8C-83A1-F6EECF244321}">
                <p14:modId xmlns:p14="http://schemas.microsoft.com/office/powerpoint/2010/main" val="524715395"/>
              </p:ext>
            </p:extLst>
          </p:nvPr>
        </p:nvGraphicFramePr>
        <p:xfrm>
          <a:off x="17322556" y="28733394"/>
          <a:ext cx="5947639" cy="1278150"/>
        </p:xfrm>
        <a:graphic>
          <a:graphicData uri="http://schemas.openxmlformats.org/drawingml/2006/table">
            <a:tbl>
              <a:tblPr firstRow="1" bandRow="1">
                <a:tableStyleId>{5C22544A-7EE6-4342-B048-85BDC9FD1C3A}</a:tableStyleId>
              </a:tblPr>
              <a:tblGrid>
                <a:gridCol w="2359765">
                  <a:extLst>
                    <a:ext uri="{9D8B030D-6E8A-4147-A177-3AD203B41FA5}">
                      <a16:colId xmlns:a16="http://schemas.microsoft.com/office/drawing/2014/main" val="1908145586"/>
                    </a:ext>
                  </a:extLst>
                </a:gridCol>
                <a:gridCol w="2079872">
                  <a:extLst>
                    <a:ext uri="{9D8B030D-6E8A-4147-A177-3AD203B41FA5}">
                      <a16:colId xmlns:a16="http://schemas.microsoft.com/office/drawing/2014/main" val="927377627"/>
                    </a:ext>
                  </a:extLst>
                </a:gridCol>
                <a:gridCol w="1508002">
                  <a:extLst>
                    <a:ext uri="{9D8B030D-6E8A-4147-A177-3AD203B41FA5}">
                      <a16:colId xmlns:a16="http://schemas.microsoft.com/office/drawing/2014/main" val="2975493502"/>
                    </a:ext>
                  </a:extLst>
                </a:gridCol>
              </a:tblGrid>
              <a:tr h="5054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Remote EPR pair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Fidelity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0168276"/>
                  </a:ext>
                </a:extLst>
              </a:tr>
              <a:tr h="421867">
                <a:tc>
                  <a:txBody>
                    <a:bodyPr/>
                    <a:lstStyle/>
                    <a:p>
                      <a:pPr algn="ctr"/>
                      <a:r>
                        <a:rPr lang="en-US" dirty="0">
                          <a:solidFill>
                            <a:schemeClr val="tx1"/>
                          </a:solidFill>
                        </a:rPr>
                        <a:t>Using buffers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0.442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9125132"/>
                  </a:ext>
                </a:extLst>
              </a:tr>
              <a:tr h="350838">
                <a:tc>
                  <a:txBody>
                    <a:bodyPr/>
                    <a:lstStyle/>
                    <a:p>
                      <a:pPr algn="ctr"/>
                      <a:r>
                        <a:rPr lang="en-US" dirty="0">
                          <a:solidFill>
                            <a:schemeClr val="tx1"/>
                          </a:solidFill>
                        </a:rPr>
                        <a:t>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0.680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0931272"/>
                  </a:ext>
                </a:extLst>
              </a:tr>
            </a:tbl>
          </a:graphicData>
        </a:graphic>
      </p:graphicFrame>
      <p:cxnSp>
        <p:nvCxnSpPr>
          <p:cNvPr id="18" name="Straight Connector 17">
            <a:extLst>
              <a:ext uri="{FF2B5EF4-FFF2-40B4-BE49-F238E27FC236}">
                <a16:creationId xmlns:a16="http://schemas.microsoft.com/office/drawing/2014/main" id="{04EC881A-35D1-5F85-CD3F-768FE85BE852}"/>
              </a:ext>
            </a:extLst>
          </p:cNvPr>
          <p:cNvCxnSpPr>
            <a:cxnSpLocks/>
          </p:cNvCxnSpPr>
          <p:nvPr/>
        </p:nvCxnSpPr>
        <p:spPr>
          <a:xfrm>
            <a:off x="17322556" y="28748892"/>
            <a:ext cx="2296665" cy="475773"/>
          </a:xfrm>
          <a:prstGeom prst="line">
            <a:avLst/>
          </a:prstGeom>
          <a:ln w="12700"/>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0A0DB1E3-72FB-4E27-0788-88513C5FC6A6}"/>
              </a:ext>
            </a:extLst>
          </p:cNvPr>
          <p:cNvSpPr txBox="1"/>
          <p:nvPr/>
        </p:nvSpPr>
        <p:spPr>
          <a:xfrm>
            <a:off x="17354012" y="28901390"/>
            <a:ext cx="1588703" cy="307777"/>
          </a:xfrm>
          <a:prstGeom prst="rect">
            <a:avLst/>
          </a:prstGeom>
          <a:noFill/>
        </p:spPr>
        <p:txBody>
          <a:bodyPr wrap="square" rtlCol="0">
            <a:spAutoFit/>
          </a:bodyPr>
          <a:lstStyle/>
          <a:p>
            <a:r>
              <a:rPr lang="en-US" dirty="0">
                <a:solidFill>
                  <a:schemeClr val="tx1"/>
                </a:solidFill>
              </a:rPr>
              <a:t>methods</a:t>
            </a:r>
          </a:p>
        </p:txBody>
      </p:sp>
      <p:sp>
        <p:nvSpPr>
          <p:cNvPr id="20" name="TextBox 19">
            <a:extLst>
              <a:ext uri="{FF2B5EF4-FFF2-40B4-BE49-F238E27FC236}">
                <a16:creationId xmlns:a16="http://schemas.microsoft.com/office/drawing/2014/main" id="{50B9B5C9-08D2-8D3E-15A7-689AE8FEE66B}"/>
              </a:ext>
            </a:extLst>
          </p:cNvPr>
          <p:cNvSpPr txBox="1"/>
          <p:nvPr/>
        </p:nvSpPr>
        <p:spPr>
          <a:xfrm>
            <a:off x="18056583" y="28733394"/>
            <a:ext cx="1290985" cy="307777"/>
          </a:xfrm>
          <a:prstGeom prst="rect">
            <a:avLst/>
          </a:prstGeom>
          <a:noFill/>
        </p:spPr>
        <p:txBody>
          <a:bodyPr wrap="square" rtlCol="0">
            <a:spAutoFit/>
          </a:bodyPr>
          <a:lstStyle/>
          <a:p>
            <a:r>
              <a:rPr lang="en-US" dirty="0">
                <a:solidFill>
                  <a:schemeClr val="tx1"/>
                </a:solidFill>
              </a:rPr>
              <a:t>metrics</a:t>
            </a:r>
          </a:p>
        </p:txBody>
      </p:sp>
      <p:pic>
        <p:nvPicPr>
          <p:cNvPr id="21" name="Picture 20" descr="A picture containing line, receipt&#10;&#10;Description automatically generated">
            <a:extLst>
              <a:ext uri="{FF2B5EF4-FFF2-40B4-BE49-F238E27FC236}">
                <a16:creationId xmlns:a16="http://schemas.microsoft.com/office/drawing/2014/main" id="{DBF3E1FD-79A4-DA58-47F8-D1C2CE1A8D8B}"/>
              </a:ext>
            </a:extLst>
          </p:cNvPr>
          <p:cNvPicPr>
            <a:picLocks noChangeAspect="1"/>
          </p:cNvPicPr>
          <p:nvPr/>
        </p:nvPicPr>
        <p:blipFill>
          <a:blip r:embed="rId7"/>
          <a:stretch>
            <a:fillRect/>
          </a:stretch>
        </p:blipFill>
        <p:spPr>
          <a:xfrm>
            <a:off x="17099225" y="18818053"/>
            <a:ext cx="12778322" cy="1980404"/>
          </a:xfrm>
          <a:prstGeom prst="rect">
            <a:avLst/>
          </a:prstGeom>
        </p:spPr>
      </p:pic>
      <p:sp>
        <p:nvSpPr>
          <p:cNvPr id="22" name="Google Shape;56;g24361600e24_1_7">
            <a:extLst>
              <a:ext uri="{FF2B5EF4-FFF2-40B4-BE49-F238E27FC236}">
                <a16:creationId xmlns:a16="http://schemas.microsoft.com/office/drawing/2014/main" id="{D52A0875-31D4-A857-6717-BF2BD0E438BD}"/>
              </a:ext>
            </a:extLst>
          </p:cNvPr>
          <p:cNvSpPr txBox="1"/>
          <p:nvPr/>
        </p:nvSpPr>
        <p:spPr>
          <a:xfrm>
            <a:off x="16814103" y="9009039"/>
            <a:ext cx="14367900" cy="4590950"/>
          </a:xfrm>
          <a:prstGeom prst="rect">
            <a:avLst/>
          </a:prstGeom>
          <a:noFill/>
          <a:ln>
            <a:noFill/>
          </a:ln>
        </p:spPr>
        <p:txBody>
          <a:bodyPr spcFirstLastPara="1" wrap="square" lIns="88875" tIns="44425" rIns="88875" bIns="44425" anchor="t" anchorCtr="0">
            <a:spAutoFit/>
          </a:bodyPr>
          <a:lstStyle/>
          <a:p>
            <a:pPr marL="444490" indent="-444490">
              <a:spcBef>
                <a:spcPts val="1200"/>
              </a:spcBef>
              <a:buClr>
                <a:schemeClr val="dk1"/>
              </a:buClr>
              <a:buSzPts val="2500"/>
              <a:buFont typeface="Arial"/>
              <a:buChar char="•"/>
            </a:pPr>
            <a:r>
              <a:rPr lang="en-US" sz="2500" dirty="0">
                <a:solidFill>
                  <a:schemeClr val="dk1"/>
                </a:solidFill>
                <a:latin typeface="Open Sans"/>
                <a:ea typeface="Open Sans"/>
                <a:cs typeface="Open Sans"/>
              </a:rPr>
              <a:t>On top of the </a:t>
            </a:r>
            <a:r>
              <a:rPr lang="en-US" sz="2500" i="1" dirty="0" err="1">
                <a:solidFill>
                  <a:schemeClr val="dk1"/>
                </a:solidFill>
                <a:latin typeface="Open Sans"/>
                <a:ea typeface="Open Sans"/>
                <a:cs typeface="Open Sans"/>
              </a:rPr>
              <a:t>Auto_Comm</a:t>
            </a:r>
            <a:r>
              <a:rPr lang="en-US" sz="2500" i="1" dirty="0">
                <a:solidFill>
                  <a:schemeClr val="dk1"/>
                </a:solidFill>
                <a:latin typeface="Open Sans"/>
                <a:ea typeface="Open Sans"/>
                <a:cs typeface="Open Sans"/>
              </a:rPr>
              <a:t> </a:t>
            </a:r>
            <a:r>
              <a:rPr lang="en-US" sz="2500" dirty="0">
                <a:solidFill>
                  <a:schemeClr val="dk1"/>
                </a:solidFill>
                <a:latin typeface="Open Sans"/>
                <a:ea typeface="Open Sans"/>
                <a:cs typeface="Open Sans"/>
              </a:rPr>
              <a:t>and </a:t>
            </a:r>
            <a:r>
              <a:rPr lang="en-US" sz="2500" i="1" dirty="0" err="1">
                <a:solidFill>
                  <a:schemeClr val="dk1"/>
                </a:solidFill>
                <a:latin typeface="Open Sans"/>
                <a:ea typeface="Open Sans"/>
                <a:cs typeface="Open Sans"/>
              </a:rPr>
              <a:t>Coll_Comm</a:t>
            </a:r>
            <a:r>
              <a:rPr lang="en-US" sz="2500" i="1" dirty="0">
                <a:solidFill>
                  <a:schemeClr val="dk1"/>
                </a:solidFill>
                <a:latin typeface="Open Sans"/>
                <a:ea typeface="Open Sans"/>
                <a:cs typeface="Open Sans"/>
              </a:rPr>
              <a:t> </a:t>
            </a:r>
            <a:r>
              <a:rPr lang="en-US" sz="2500" dirty="0">
                <a:solidFill>
                  <a:schemeClr val="dk1"/>
                </a:solidFill>
                <a:latin typeface="Open Sans"/>
                <a:ea typeface="Open Sans"/>
                <a:cs typeface="Open Sans"/>
              </a:rPr>
              <a:t>frameworks, we develop a new strategy for MCT(multi-controlled Toffoli) circuits, which can further reduce the resources consumption and improve the fidelity of collective communication in distributed system. Here are a few steps to implement it: </a:t>
            </a:r>
          </a:p>
          <a:p>
            <a:pPr marL="914400" lvl="5" indent="-457200">
              <a:spcBef>
                <a:spcPts val="1200"/>
              </a:spcBef>
              <a:buClr>
                <a:schemeClr val="dk1"/>
              </a:buClr>
              <a:buSzPts val="2500"/>
              <a:buFont typeface="+mj-lt"/>
              <a:buAutoNum type="arabicPeriod"/>
            </a:pPr>
            <a:r>
              <a:rPr lang="en-US" sz="2500" dirty="0">
                <a:solidFill>
                  <a:schemeClr val="dk1"/>
                </a:solidFill>
                <a:latin typeface="Open Sans"/>
                <a:ea typeface="Open Sans"/>
                <a:cs typeface="Open Sans"/>
              </a:rPr>
              <a:t>Decompose the multi-controlled Toffoli gates (with control qubit n &gt; 2) into ccx gate</a:t>
            </a:r>
          </a:p>
          <a:p>
            <a:pPr marL="914400" lvl="5" indent="-457200">
              <a:spcBef>
                <a:spcPts val="1200"/>
              </a:spcBef>
              <a:buClr>
                <a:schemeClr val="dk1"/>
              </a:buClr>
              <a:buSzPts val="2500"/>
              <a:buFont typeface="+mj-lt"/>
              <a:buAutoNum type="arabicPeriod"/>
            </a:pPr>
            <a:r>
              <a:rPr lang="en-US" sz="2500" dirty="0">
                <a:solidFill>
                  <a:schemeClr val="dk1"/>
                </a:solidFill>
                <a:latin typeface="Open Sans"/>
                <a:ea typeface="Open Sans"/>
                <a:cs typeface="Open Sans"/>
              </a:rPr>
              <a:t>Transform circuit by utilizing a few gate commutation rules to bring the single qubit gate between two ccx gates backward (avoid internode communication back and forth) </a:t>
            </a:r>
          </a:p>
          <a:p>
            <a:pPr marL="914400" lvl="5" indent="-457200">
              <a:spcBef>
                <a:spcPts val="1200"/>
              </a:spcBef>
              <a:buClr>
                <a:schemeClr val="dk1"/>
              </a:buClr>
              <a:buSzPts val="2500"/>
              <a:buFont typeface="+mj-lt"/>
              <a:buAutoNum type="arabicPeriod"/>
            </a:pPr>
            <a:r>
              <a:rPr lang="en-US" sz="2500" dirty="0">
                <a:solidFill>
                  <a:schemeClr val="dk1"/>
                </a:solidFill>
                <a:latin typeface="Open Sans"/>
                <a:ea typeface="Open Sans"/>
                <a:cs typeface="Open Sans"/>
              </a:rPr>
              <a:t>Execute operations locally on one node with help of buffers, then teleport qubit back after execution.</a:t>
            </a:r>
          </a:p>
          <a:p>
            <a:pPr marR="0" lvl="0" algn="l" rtl="0">
              <a:lnSpc>
                <a:spcPct val="110000"/>
              </a:lnSpc>
              <a:spcBef>
                <a:spcPts val="0"/>
              </a:spcBef>
              <a:spcAft>
                <a:spcPts val="0"/>
              </a:spcAft>
              <a:buClr>
                <a:schemeClr val="dk1"/>
              </a:buClr>
              <a:buSzPts val="2500"/>
            </a:pPr>
            <a:endParaRPr lang="en-US" sz="2500" dirty="0">
              <a:solidFill>
                <a:schemeClr val="dk1"/>
              </a:solidFill>
              <a:latin typeface="Open Sans"/>
              <a:ea typeface="Open Sans"/>
              <a:cs typeface="Open Sans"/>
              <a:sym typeface="Open Sans"/>
            </a:endParaRPr>
          </a:p>
        </p:txBody>
      </p:sp>
      <p:sp>
        <p:nvSpPr>
          <p:cNvPr id="23" name="TextBox 22">
            <a:extLst>
              <a:ext uri="{FF2B5EF4-FFF2-40B4-BE49-F238E27FC236}">
                <a16:creationId xmlns:a16="http://schemas.microsoft.com/office/drawing/2014/main" id="{2027152C-6598-13E9-67F4-B0CE076AABF9}"/>
              </a:ext>
            </a:extLst>
          </p:cNvPr>
          <p:cNvSpPr txBox="1"/>
          <p:nvPr/>
        </p:nvSpPr>
        <p:spPr>
          <a:xfrm>
            <a:off x="1768767" y="20393929"/>
            <a:ext cx="383438" cy="307777"/>
          </a:xfrm>
          <a:prstGeom prst="rect">
            <a:avLst/>
          </a:prstGeom>
          <a:noFill/>
        </p:spPr>
        <p:txBody>
          <a:bodyPr wrap="square" rtlCol="0">
            <a:spAutoFit/>
          </a:bodyPr>
          <a:lstStyle/>
          <a:p>
            <a:r>
              <a:rPr lang="en-US" dirty="0"/>
              <a:t>[2]</a:t>
            </a:r>
          </a:p>
        </p:txBody>
      </p:sp>
      <p:sp>
        <p:nvSpPr>
          <p:cNvPr id="24" name="TextBox 23">
            <a:extLst>
              <a:ext uri="{FF2B5EF4-FFF2-40B4-BE49-F238E27FC236}">
                <a16:creationId xmlns:a16="http://schemas.microsoft.com/office/drawing/2014/main" id="{B38D7864-8EC6-D772-46EC-AF5293A0991C}"/>
              </a:ext>
            </a:extLst>
          </p:cNvPr>
          <p:cNvSpPr txBox="1"/>
          <p:nvPr/>
        </p:nvSpPr>
        <p:spPr>
          <a:xfrm>
            <a:off x="8370194" y="20393929"/>
            <a:ext cx="383438" cy="307777"/>
          </a:xfrm>
          <a:prstGeom prst="rect">
            <a:avLst/>
          </a:prstGeom>
          <a:noFill/>
        </p:spPr>
        <p:txBody>
          <a:bodyPr wrap="square" rtlCol="0">
            <a:spAutoFit/>
          </a:bodyPr>
          <a:lstStyle/>
          <a:p>
            <a:r>
              <a:rPr lang="en-US" dirty="0"/>
              <a:t>[2]</a:t>
            </a:r>
          </a:p>
        </p:txBody>
      </p:sp>
      <p:pic>
        <p:nvPicPr>
          <p:cNvPr id="26" name="Picture 25" descr="A screenshot of a graph&#10;&#10;Description automatically generated with low confidence">
            <a:extLst>
              <a:ext uri="{FF2B5EF4-FFF2-40B4-BE49-F238E27FC236}">
                <a16:creationId xmlns:a16="http://schemas.microsoft.com/office/drawing/2014/main" id="{91CDCF59-0989-6C22-F17A-7713BE93CDD2}"/>
              </a:ext>
            </a:extLst>
          </p:cNvPr>
          <p:cNvPicPr>
            <a:picLocks noChangeAspect="1"/>
          </p:cNvPicPr>
          <p:nvPr/>
        </p:nvPicPr>
        <p:blipFill>
          <a:blip r:embed="rId8"/>
          <a:stretch>
            <a:fillRect/>
          </a:stretch>
        </p:blipFill>
        <p:spPr>
          <a:xfrm>
            <a:off x="24837959" y="22228588"/>
            <a:ext cx="6184493" cy="5321919"/>
          </a:xfrm>
          <a:prstGeom prst="rect">
            <a:avLst/>
          </a:prstGeom>
        </p:spPr>
      </p:pic>
      <p:sp>
        <p:nvSpPr>
          <p:cNvPr id="27" name="Google Shape;56;g24361600e24_1_7">
            <a:extLst>
              <a:ext uri="{FF2B5EF4-FFF2-40B4-BE49-F238E27FC236}">
                <a16:creationId xmlns:a16="http://schemas.microsoft.com/office/drawing/2014/main" id="{4B9B90E0-13B6-9CE9-7909-58B73485B517}"/>
              </a:ext>
            </a:extLst>
          </p:cNvPr>
          <p:cNvSpPr txBox="1"/>
          <p:nvPr/>
        </p:nvSpPr>
        <p:spPr>
          <a:xfrm>
            <a:off x="16811002" y="33051334"/>
            <a:ext cx="6880500" cy="1359296"/>
          </a:xfrm>
          <a:prstGeom prst="rect">
            <a:avLst/>
          </a:prstGeom>
          <a:noFill/>
          <a:ln>
            <a:noFill/>
          </a:ln>
        </p:spPr>
        <p:txBody>
          <a:bodyPr spcFirstLastPara="1" wrap="square" lIns="88875" tIns="44425" rIns="88875" bIns="44425" anchor="t" anchorCtr="0">
            <a:spAutoFit/>
          </a:bodyPr>
          <a:lstStyle/>
          <a:p>
            <a:pPr marL="444490" marR="0" lvl="0" indent="-444490" algn="l"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1. Develop a complier using our strategy.</a:t>
            </a:r>
          </a:p>
          <a:p>
            <a:pPr marL="444490" marR="0" lvl="0" indent="-444490" algn="l"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2. Implement…</a:t>
            </a:r>
          </a:p>
          <a:p>
            <a:pPr marL="444490" marR="0" lvl="0" indent="-444490" algn="l" rtl="0">
              <a:lnSpc>
                <a:spcPct val="110000"/>
              </a:lnSpc>
              <a:spcBef>
                <a:spcPts val="0"/>
              </a:spcBef>
              <a:spcAft>
                <a:spcPts val="0"/>
              </a:spcAft>
              <a:buClr>
                <a:schemeClr val="dk1"/>
              </a:buClr>
              <a:buSzPts val="2500"/>
              <a:buFont typeface="Arial"/>
              <a:buChar char="•"/>
            </a:pPr>
            <a:endParaRPr lang="en-US" sz="2500" dirty="0">
              <a:solidFill>
                <a:schemeClr val="dk1"/>
              </a:solidFill>
              <a:latin typeface="Open Sans"/>
              <a:ea typeface="Open Sans"/>
              <a:cs typeface="Open Sans"/>
              <a:sym typeface="Open Sans"/>
            </a:endParaRPr>
          </a:p>
        </p:txBody>
      </p:sp>
      <p:sp>
        <p:nvSpPr>
          <p:cNvPr id="29" name="TextBox 28">
            <a:extLst>
              <a:ext uri="{FF2B5EF4-FFF2-40B4-BE49-F238E27FC236}">
                <a16:creationId xmlns:a16="http://schemas.microsoft.com/office/drawing/2014/main" id="{3EDF5124-DD45-378A-96FD-E45647BE3A08}"/>
              </a:ext>
            </a:extLst>
          </p:cNvPr>
          <p:cNvSpPr txBox="1"/>
          <p:nvPr/>
        </p:nvSpPr>
        <p:spPr>
          <a:xfrm>
            <a:off x="24725546" y="22119564"/>
            <a:ext cx="367408" cy="338554"/>
          </a:xfrm>
          <a:prstGeom prst="rect">
            <a:avLst/>
          </a:prstGeom>
          <a:noFill/>
        </p:spPr>
        <p:txBody>
          <a:bodyPr wrap="none" rtlCol="0">
            <a:spAutoFit/>
          </a:bodyPr>
          <a:lstStyle/>
          <a:p>
            <a:r>
              <a:rPr lang="en-US" sz="1600" dirty="0"/>
              <a:t>a)</a:t>
            </a:r>
          </a:p>
        </p:txBody>
      </p:sp>
      <p:sp>
        <p:nvSpPr>
          <p:cNvPr id="30" name="TextBox 29">
            <a:extLst>
              <a:ext uri="{FF2B5EF4-FFF2-40B4-BE49-F238E27FC236}">
                <a16:creationId xmlns:a16="http://schemas.microsoft.com/office/drawing/2014/main" id="{1B32BA9B-6A0B-C8CC-1574-9F89B0DCCDE7}"/>
              </a:ext>
            </a:extLst>
          </p:cNvPr>
          <p:cNvSpPr txBox="1"/>
          <p:nvPr/>
        </p:nvSpPr>
        <p:spPr>
          <a:xfrm>
            <a:off x="17099225" y="28276753"/>
            <a:ext cx="574847" cy="338554"/>
          </a:xfrm>
          <a:prstGeom prst="rect">
            <a:avLst/>
          </a:prstGeom>
          <a:noFill/>
        </p:spPr>
        <p:txBody>
          <a:bodyPr wrap="square" rtlCol="0">
            <a:spAutoFit/>
          </a:bodyPr>
          <a:lstStyle/>
          <a:p>
            <a:r>
              <a:rPr lang="en-US" sz="1600" dirty="0"/>
              <a:t>c)</a:t>
            </a:r>
          </a:p>
        </p:txBody>
      </p:sp>
      <p:pic>
        <p:nvPicPr>
          <p:cNvPr id="32" name="Picture 31" descr="A picture containing text, screenshot, font, number&#10;&#10;Description automatically generated">
            <a:extLst>
              <a:ext uri="{FF2B5EF4-FFF2-40B4-BE49-F238E27FC236}">
                <a16:creationId xmlns:a16="http://schemas.microsoft.com/office/drawing/2014/main" id="{D8989F2D-9B05-FEC6-BE3C-4F5B4EDB13CC}"/>
              </a:ext>
            </a:extLst>
          </p:cNvPr>
          <p:cNvPicPr>
            <a:picLocks noChangeAspect="1"/>
          </p:cNvPicPr>
          <p:nvPr/>
        </p:nvPicPr>
        <p:blipFill rotWithShape="1">
          <a:blip r:embed="rId9"/>
          <a:srcRect t="31349"/>
          <a:stretch/>
        </p:blipFill>
        <p:spPr>
          <a:xfrm>
            <a:off x="24837959" y="15404928"/>
            <a:ext cx="6494789" cy="2345353"/>
          </a:xfrm>
          <a:prstGeom prst="rect">
            <a:avLst/>
          </a:prstGeom>
        </p:spPr>
      </p:pic>
      <p:sp>
        <p:nvSpPr>
          <p:cNvPr id="33" name="TextBox 32">
            <a:extLst>
              <a:ext uri="{FF2B5EF4-FFF2-40B4-BE49-F238E27FC236}">
                <a16:creationId xmlns:a16="http://schemas.microsoft.com/office/drawing/2014/main" id="{EA6F0D09-32C6-9C12-01C8-5CF4BAFC098B}"/>
              </a:ext>
            </a:extLst>
          </p:cNvPr>
          <p:cNvSpPr txBox="1"/>
          <p:nvPr/>
        </p:nvSpPr>
        <p:spPr>
          <a:xfrm>
            <a:off x="30798565" y="15233329"/>
            <a:ext cx="383438" cy="307777"/>
          </a:xfrm>
          <a:prstGeom prst="rect">
            <a:avLst/>
          </a:prstGeom>
          <a:noFill/>
        </p:spPr>
        <p:txBody>
          <a:bodyPr wrap="none" rtlCol="0">
            <a:spAutoFit/>
          </a:bodyPr>
          <a:lstStyle/>
          <a:p>
            <a:r>
              <a:rPr lang="en-US" dirty="0"/>
              <a:t>[2]</a:t>
            </a:r>
          </a:p>
        </p:txBody>
      </p:sp>
      <p:grpSp>
        <p:nvGrpSpPr>
          <p:cNvPr id="34" name="Group 33">
            <a:extLst>
              <a:ext uri="{FF2B5EF4-FFF2-40B4-BE49-F238E27FC236}">
                <a16:creationId xmlns:a16="http://schemas.microsoft.com/office/drawing/2014/main" id="{ECCC0257-F4DB-2749-D339-7D18BBF9D13E}"/>
              </a:ext>
            </a:extLst>
          </p:cNvPr>
          <p:cNvGrpSpPr/>
          <p:nvPr/>
        </p:nvGrpSpPr>
        <p:grpSpPr>
          <a:xfrm>
            <a:off x="24492787" y="27629969"/>
            <a:ext cx="5835602" cy="3956952"/>
            <a:chOff x="11166208" y="34894161"/>
            <a:chExt cx="5292992" cy="3777248"/>
          </a:xfrm>
        </p:grpSpPr>
        <p:grpSp>
          <p:nvGrpSpPr>
            <p:cNvPr id="35" name="Group 34">
              <a:extLst>
                <a:ext uri="{FF2B5EF4-FFF2-40B4-BE49-F238E27FC236}">
                  <a16:creationId xmlns:a16="http://schemas.microsoft.com/office/drawing/2014/main" id="{C8D71A78-9468-CF84-58CD-EC19B6A150E1}"/>
                </a:ext>
              </a:extLst>
            </p:cNvPr>
            <p:cNvGrpSpPr/>
            <p:nvPr/>
          </p:nvGrpSpPr>
          <p:grpSpPr>
            <a:xfrm>
              <a:off x="11166208" y="34894161"/>
              <a:ext cx="5292992" cy="3777248"/>
              <a:chOff x="16953930" y="27317314"/>
              <a:chExt cx="5292992" cy="3777248"/>
            </a:xfrm>
          </p:grpSpPr>
          <p:pic>
            <p:nvPicPr>
              <p:cNvPr id="37" name="Picture 36" descr="A picture containing text, screenshot, line, parallel&#10;&#10;Description automatically generated">
                <a:extLst>
                  <a:ext uri="{FF2B5EF4-FFF2-40B4-BE49-F238E27FC236}">
                    <a16:creationId xmlns:a16="http://schemas.microsoft.com/office/drawing/2014/main" id="{79456237-0855-0EC0-C441-1739FFC35741}"/>
                  </a:ext>
                </a:extLst>
              </p:cNvPr>
              <p:cNvPicPr>
                <a:picLocks noChangeAspect="1"/>
              </p:cNvPicPr>
              <p:nvPr/>
            </p:nvPicPr>
            <p:blipFill rotWithShape="1">
              <a:blip r:embed="rId10"/>
              <a:srcRect b="20684"/>
              <a:stretch/>
            </p:blipFill>
            <p:spPr>
              <a:xfrm>
                <a:off x="16953930" y="27440315"/>
                <a:ext cx="5292992" cy="3654247"/>
              </a:xfrm>
              <a:prstGeom prst="rect">
                <a:avLst/>
              </a:prstGeom>
            </p:spPr>
          </p:pic>
          <p:sp>
            <p:nvSpPr>
              <p:cNvPr id="38" name="TextBox 37">
                <a:extLst>
                  <a:ext uri="{FF2B5EF4-FFF2-40B4-BE49-F238E27FC236}">
                    <a16:creationId xmlns:a16="http://schemas.microsoft.com/office/drawing/2014/main" id="{98175E21-17F5-1820-AD07-79F197764D87}"/>
                  </a:ext>
                </a:extLst>
              </p:cNvPr>
              <p:cNvSpPr txBox="1"/>
              <p:nvPr/>
            </p:nvSpPr>
            <p:spPr>
              <a:xfrm>
                <a:off x="17138424" y="27317314"/>
                <a:ext cx="333245" cy="323179"/>
              </a:xfrm>
              <a:prstGeom prst="rect">
                <a:avLst/>
              </a:prstGeom>
              <a:noFill/>
            </p:spPr>
            <p:txBody>
              <a:bodyPr wrap="none" rtlCol="0">
                <a:spAutoFit/>
              </a:bodyPr>
              <a:lstStyle/>
              <a:p>
                <a:r>
                  <a:rPr lang="en-US" sz="1600" dirty="0"/>
                  <a:t>b)</a:t>
                </a:r>
              </a:p>
            </p:txBody>
          </p:sp>
        </p:grpSp>
        <p:pic>
          <p:nvPicPr>
            <p:cNvPr id="36" name="Picture 35" descr="A picture containing text, font, screenshot, white&#10;&#10;Description automatically generated">
              <a:extLst>
                <a:ext uri="{FF2B5EF4-FFF2-40B4-BE49-F238E27FC236}">
                  <a16:creationId xmlns:a16="http://schemas.microsoft.com/office/drawing/2014/main" id="{AF769ECB-6D69-E8DC-DEC2-906DD97ACC3B}"/>
                </a:ext>
              </a:extLst>
            </p:cNvPr>
            <p:cNvPicPr>
              <a:picLocks noChangeAspect="1"/>
            </p:cNvPicPr>
            <p:nvPr/>
          </p:nvPicPr>
          <p:blipFill rotWithShape="1">
            <a:blip r:embed="rId11"/>
            <a:srcRect l="1363" t="-530" r="-1363" b="530"/>
            <a:stretch/>
          </p:blipFill>
          <p:spPr>
            <a:xfrm>
              <a:off x="12027917" y="35262329"/>
              <a:ext cx="2317673" cy="665923"/>
            </a:xfrm>
            <a:prstGeom prst="rect">
              <a:avLst/>
            </a:prstGeom>
          </p:spPr>
        </p:pic>
      </p:grpSp>
      <p:sp>
        <p:nvSpPr>
          <p:cNvPr id="39" name="TextBox 38">
            <a:extLst>
              <a:ext uri="{FF2B5EF4-FFF2-40B4-BE49-F238E27FC236}">
                <a16:creationId xmlns:a16="http://schemas.microsoft.com/office/drawing/2014/main" id="{90EBA848-D75F-EEA6-A3C5-5C8F0340E8C3}"/>
              </a:ext>
            </a:extLst>
          </p:cNvPr>
          <p:cNvSpPr txBox="1"/>
          <p:nvPr/>
        </p:nvSpPr>
        <p:spPr>
          <a:xfrm>
            <a:off x="30032202" y="18562598"/>
            <a:ext cx="383438" cy="307777"/>
          </a:xfrm>
          <a:prstGeom prst="rect">
            <a:avLst/>
          </a:prstGeom>
          <a:noFill/>
        </p:spPr>
        <p:txBody>
          <a:bodyPr wrap="none" rtlCol="0">
            <a:spAutoFit/>
          </a:bodyPr>
          <a:lstStyle/>
          <a:p>
            <a:r>
              <a:rPr lang="en-US" dirty="0"/>
              <a:t>[4]</a:t>
            </a:r>
          </a:p>
        </p:txBody>
      </p:sp>
      <p:sp>
        <p:nvSpPr>
          <p:cNvPr id="41" name="TextBox 40">
            <a:extLst>
              <a:ext uri="{FF2B5EF4-FFF2-40B4-BE49-F238E27FC236}">
                <a16:creationId xmlns:a16="http://schemas.microsoft.com/office/drawing/2014/main" id="{80E46A26-3AE5-EF61-33FF-E68A9FA860B8}"/>
              </a:ext>
            </a:extLst>
          </p:cNvPr>
          <p:cNvSpPr txBox="1"/>
          <p:nvPr/>
        </p:nvSpPr>
        <p:spPr>
          <a:xfrm>
            <a:off x="1515102" y="17885477"/>
            <a:ext cx="4427815" cy="477054"/>
          </a:xfrm>
          <a:prstGeom prst="rect">
            <a:avLst/>
          </a:prstGeom>
          <a:noFill/>
        </p:spPr>
        <p:txBody>
          <a:bodyPr wrap="none" rtlCol="0">
            <a:spAutoFit/>
          </a:bodyPr>
          <a:lstStyle/>
          <a:p>
            <a:r>
              <a:rPr lang="en-US" sz="2500" b="1" dirty="0">
                <a:solidFill>
                  <a:schemeClr val="tx1"/>
                </a:solidFill>
                <a:latin typeface="Encode Sans"/>
              </a:rPr>
              <a:t>Point to Point Communication</a:t>
            </a:r>
          </a:p>
        </p:txBody>
      </p:sp>
      <p:sp>
        <p:nvSpPr>
          <p:cNvPr id="42" name="TextBox 41">
            <a:extLst>
              <a:ext uri="{FF2B5EF4-FFF2-40B4-BE49-F238E27FC236}">
                <a16:creationId xmlns:a16="http://schemas.microsoft.com/office/drawing/2014/main" id="{B2782A49-DDE3-B4EB-9B6D-9B8447AE139F}"/>
              </a:ext>
            </a:extLst>
          </p:cNvPr>
          <p:cNvSpPr txBox="1"/>
          <p:nvPr/>
        </p:nvSpPr>
        <p:spPr>
          <a:xfrm>
            <a:off x="3800458" y="23849858"/>
            <a:ext cx="2105357" cy="477054"/>
          </a:xfrm>
          <a:prstGeom prst="rect">
            <a:avLst/>
          </a:prstGeom>
          <a:solidFill>
            <a:schemeClr val="bg1"/>
          </a:solidFill>
        </p:spPr>
        <p:txBody>
          <a:bodyPr wrap="square" rtlCol="0">
            <a:spAutoFit/>
          </a:bodyPr>
          <a:lstStyle/>
          <a:p>
            <a:r>
              <a:rPr lang="en-US" sz="2500" dirty="0" err="1">
                <a:latin typeface="Open Sans" panose="020B0606030504020204" pitchFamily="34" charset="0"/>
                <a:ea typeface="Open Sans" panose="020B0606030504020204" pitchFamily="34" charset="0"/>
                <a:cs typeface="Open Sans" panose="020B0606030504020204" pitchFamily="34" charset="0"/>
              </a:rPr>
              <a:t>Cat_Comm</a:t>
            </a:r>
            <a:endParaRPr lang="en-US"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43" name="TextBox 42">
            <a:extLst>
              <a:ext uri="{FF2B5EF4-FFF2-40B4-BE49-F238E27FC236}">
                <a16:creationId xmlns:a16="http://schemas.microsoft.com/office/drawing/2014/main" id="{E26D1EDB-5501-9624-FAD8-E1E7D4A06F19}"/>
              </a:ext>
            </a:extLst>
          </p:cNvPr>
          <p:cNvSpPr txBox="1"/>
          <p:nvPr/>
        </p:nvSpPr>
        <p:spPr>
          <a:xfrm>
            <a:off x="10681189" y="23855550"/>
            <a:ext cx="1752052" cy="477054"/>
          </a:xfrm>
          <a:prstGeom prst="rect">
            <a:avLst/>
          </a:prstGeom>
          <a:solidFill>
            <a:schemeClr val="bg1"/>
          </a:solidFill>
        </p:spPr>
        <p:txBody>
          <a:bodyPr wrap="square" rtlCol="0">
            <a:spAutoFit/>
          </a:bodyPr>
          <a:lstStyle/>
          <a:p>
            <a:r>
              <a:rPr lang="en-US" sz="2500" dirty="0" err="1">
                <a:latin typeface="Open Sans" panose="020B0606030504020204" pitchFamily="34" charset="0"/>
                <a:ea typeface="Open Sans" panose="020B0606030504020204" pitchFamily="34" charset="0"/>
                <a:cs typeface="Open Sans" panose="020B0606030504020204" pitchFamily="34" charset="0"/>
              </a:rPr>
              <a:t>TP_Comm</a:t>
            </a:r>
            <a:endParaRPr lang="en-US"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45" name="TextBox 44">
            <a:extLst>
              <a:ext uri="{FF2B5EF4-FFF2-40B4-BE49-F238E27FC236}">
                <a16:creationId xmlns:a16="http://schemas.microsoft.com/office/drawing/2014/main" id="{4475BAC0-4531-CB00-8221-169F848F96D2}"/>
              </a:ext>
            </a:extLst>
          </p:cNvPr>
          <p:cNvSpPr txBox="1"/>
          <p:nvPr/>
        </p:nvSpPr>
        <p:spPr>
          <a:xfrm>
            <a:off x="1535614" y="27725220"/>
            <a:ext cx="3813865" cy="477054"/>
          </a:xfrm>
          <a:prstGeom prst="rect">
            <a:avLst/>
          </a:prstGeom>
          <a:noFill/>
        </p:spPr>
        <p:txBody>
          <a:bodyPr wrap="none" rtlCol="0">
            <a:spAutoFit/>
          </a:bodyPr>
          <a:lstStyle/>
          <a:p>
            <a:r>
              <a:rPr lang="en-US" sz="2500" b="1" dirty="0">
                <a:solidFill>
                  <a:schemeClr val="tx1"/>
                </a:solidFill>
                <a:latin typeface="Encode Sans"/>
              </a:rPr>
              <a:t>Collective Communication</a:t>
            </a:r>
          </a:p>
        </p:txBody>
      </p:sp>
      <p:sp>
        <p:nvSpPr>
          <p:cNvPr id="47" name="Google Shape;44;g24361600e24_1_7">
            <a:extLst>
              <a:ext uri="{FF2B5EF4-FFF2-40B4-BE49-F238E27FC236}">
                <a16:creationId xmlns:a16="http://schemas.microsoft.com/office/drawing/2014/main" id="{22CF9A1F-3119-5021-8A08-7E914FB28DD3}"/>
              </a:ext>
            </a:extLst>
          </p:cNvPr>
          <p:cNvSpPr txBox="1"/>
          <p:nvPr/>
        </p:nvSpPr>
        <p:spPr>
          <a:xfrm>
            <a:off x="1486139" y="16153558"/>
            <a:ext cx="12473324" cy="1397768"/>
          </a:xfrm>
          <a:prstGeom prst="rect">
            <a:avLst/>
          </a:prstGeom>
          <a:noFill/>
          <a:ln>
            <a:noFill/>
          </a:ln>
        </p:spPr>
        <p:txBody>
          <a:bodyPr spcFirstLastPara="1" wrap="square" lIns="88875" tIns="44425" rIns="88875" bIns="44425" anchor="t" anchorCtr="0">
            <a:spAutoFit/>
          </a:bodyPr>
          <a:lstStyle/>
          <a:p>
            <a:pPr lvl="0" algn="just">
              <a:spcBef>
                <a:spcPts val="1200"/>
              </a:spcBef>
              <a:buClr>
                <a:schemeClr val="dk1"/>
              </a:buClr>
              <a:buSzPts val="2500"/>
            </a:pPr>
            <a:r>
              <a:rPr lang="en-US" sz="2500" dirty="0">
                <a:solidFill>
                  <a:schemeClr val="dk1"/>
                </a:solidFill>
                <a:latin typeface="Open Sans"/>
                <a:ea typeface="Open Sans"/>
                <a:cs typeface="Open Sans"/>
                <a:sym typeface="Open Sans"/>
              </a:rPr>
              <a:t>The QMPI is a communication framework for distributed quantum computation inspired by the classical MPI used in high-performance classical computing. We have developed the QMPI framework in </a:t>
            </a:r>
            <a:r>
              <a:rPr lang="en-US" sz="2500" dirty="0" err="1">
                <a:solidFill>
                  <a:schemeClr val="dk1"/>
                </a:solidFill>
                <a:latin typeface="Open Sans"/>
                <a:ea typeface="Open Sans"/>
                <a:cs typeface="Open Sans"/>
                <a:sym typeface="Open Sans"/>
              </a:rPr>
              <a:t>Qiskit</a:t>
            </a:r>
            <a:r>
              <a:rPr lang="en-US" sz="2500" dirty="0">
                <a:solidFill>
                  <a:schemeClr val="dk1"/>
                </a:solidFill>
                <a:latin typeface="Open Sans"/>
                <a:ea typeface="Open Sans"/>
                <a:cs typeface="Open Sans"/>
                <a:sym typeface="Open Sans"/>
              </a:rPr>
              <a:t> and built an API for users</a:t>
            </a:r>
            <a:endParaRPr sz="2500" dirty="0">
              <a:solidFill>
                <a:schemeClr val="dk1"/>
              </a:solidFill>
              <a:latin typeface="Open Sans"/>
              <a:ea typeface="Open Sans"/>
              <a:cs typeface="Open Sans"/>
            </a:endParaRPr>
          </a:p>
        </p:txBody>
      </p:sp>
      <p:sp>
        <p:nvSpPr>
          <p:cNvPr id="49" name="TextBox 48">
            <a:extLst>
              <a:ext uri="{FF2B5EF4-FFF2-40B4-BE49-F238E27FC236}">
                <a16:creationId xmlns:a16="http://schemas.microsoft.com/office/drawing/2014/main" id="{668BE0C2-2627-FF91-B7E9-F5694C20E94F}"/>
              </a:ext>
            </a:extLst>
          </p:cNvPr>
          <p:cNvSpPr txBox="1"/>
          <p:nvPr/>
        </p:nvSpPr>
        <p:spPr>
          <a:xfrm>
            <a:off x="1629507" y="28328267"/>
            <a:ext cx="1721960" cy="477054"/>
          </a:xfrm>
          <a:prstGeom prst="rect">
            <a:avLst/>
          </a:prstGeom>
          <a:solidFill>
            <a:schemeClr val="bg1"/>
          </a:solidFill>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Broadcast</a:t>
            </a:r>
          </a:p>
        </p:txBody>
      </p:sp>
      <p:sp>
        <p:nvSpPr>
          <p:cNvPr id="50" name="Oval 49">
            <a:extLst>
              <a:ext uri="{FF2B5EF4-FFF2-40B4-BE49-F238E27FC236}">
                <a16:creationId xmlns:a16="http://schemas.microsoft.com/office/drawing/2014/main" id="{F8B8F3E0-4056-829F-2F4B-368F0A5A4DBB}"/>
              </a:ext>
            </a:extLst>
          </p:cNvPr>
          <p:cNvSpPr/>
          <p:nvPr/>
        </p:nvSpPr>
        <p:spPr>
          <a:xfrm>
            <a:off x="4005675" y="2850631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F58104E-E1A2-FB85-BCA5-F6FC9E4FD8E6}"/>
              </a:ext>
            </a:extLst>
          </p:cNvPr>
          <p:cNvSpPr/>
          <p:nvPr/>
        </p:nvSpPr>
        <p:spPr>
          <a:xfrm>
            <a:off x="4734805" y="28611212"/>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2EBDC47-35F0-BDA5-2853-557A6A40A07C}"/>
              </a:ext>
            </a:extLst>
          </p:cNvPr>
          <p:cNvSpPr/>
          <p:nvPr/>
        </p:nvSpPr>
        <p:spPr>
          <a:xfrm>
            <a:off x="1839547" y="2994049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D2707F0-2740-AC6E-21EC-1AF1BF0E9F30}"/>
              </a:ext>
            </a:extLst>
          </p:cNvPr>
          <p:cNvSpPr/>
          <p:nvPr/>
        </p:nvSpPr>
        <p:spPr>
          <a:xfrm>
            <a:off x="2568677" y="30045391"/>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F2E5A41-AAC2-F69D-614F-3FF48172E058}"/>
              </a:ext>
            </a:extLst>
          </p:cNvPr>
          <p:cNvSpPr/>
          <p:nvPr/>
        </p:nvSpPr>
        <p:spPr>
          <a:xfrm>
            <a:off x="3276545" y="29943322"/>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2637A90-0BFB-A449-B971-D51138748DE2}"/>
              </a:ext>
            </a:extLst>
          </p:cNvPr>
          <p:cNvSpPr/>
          <p:nvPr/>
        </p:nvSpPr>
        <p:spPr>
          <a:xfrm>
            <a:off x="4005675" y="30048220"/>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2097F25-59EA-83E6-B385-CDF758A42217}"/>
              </a:ext>
            </a:extLst>
          </p:cNvPr>
          <p:cNvSpPr/>
          <p:nvPr/>
        </p:nvSpPr>
        <p:spPr>
          <a:xfrm>
            <a:off x="4695643" y="2994049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DEB433A-781F-7B78-A25E-1B8FD91D2627}"/>
              </a:ext>
            </a:extLst>
          </p:cNvPr>
          <p:cNvSpPr/>
          <p:nvPr/>
        </p:nvSpPr>
        <p:spPr>
          <a:xfrm>
            <a:off x="5424773" y="30045391"/>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BE79BBC-163F-EBAE-B382-FDE8AE9A4443}"/>
              </a:ext>
            </a:extLst>
          </p:cNvPr>
          <p:cNvSpPr/>
          <p:nvPr/>
        </p:nvSpPr>
        <p:spPr>
          <a:xfrm>
            <a:off x="6003872" y="2994049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96C369C-276F-5FF8-6556-048F5A76C80C}"/>
              </a:ext>
            </a:extLst>
          </p:cNvPr>
          <p:cNvSpPr/>
          <p:nvPr/>
        </p:nvSpPr>
        <p:spPr>
          <a:xfrm>
            <a:off x="6733002" y="30045391"/>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04EEB0DC-E09C-3949-EAB0-61C9C9129966}"/>
              </a:ext>
            </a:extLst>
          </p:cNvPr>
          <p:cNvCxnSpPr/>
          <p:nvPr/>
        </p:nvCxnSpPr>
        <p:spPr>
          <a:xfrm flipH="1">
            <a:off x="2412516" y="29102868"/>
            <a:ext cx="1436998" cy="6777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04F47E02-CC98-2D54-45E8-3BEC51B1E4DB}"/>
              </a:ext>
            </a:extLst>
          </p:cNvPr>
          <p:cNvCxnSpPr>
            <a:cxnSpLocks/>
          </p:cNvCxnSpPr>
          <p:nvPr/>
        </p:nvCxnSpPr>
        <p:spPr>
          <a:xfrm flipH="1">
            <a:off x="3547219" y="29196934"/>
            <a:ext cx="625493" cy="5939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a:extLst>
              <a:ext uri="{FF2B5EF4-FFF2-40B4-BE49-F238E27FC236}">
                <a16:creationId xmlns:a16="http://schemas.microsoft.com/office/drawing/2014/main" id="{A3FBEBE1-A9D1-3AAA-E3E5-6572EEC3A7B6}"/>
              </a:ext>
            </a:extLst>
          </p:cNvPr>
          <p:cNvCxnSpPr>
            <a:cxnSpLocks/>
          </p:cNvCxnSpPr>
          <p:nvPr/>
        </p:nvCxnSpPr>
        <p:spPr>
          <a:xfrm>
            <a:off x="4439609" y="29196732"/>
            <a:ext cx="604722" cy="5648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Arrow Connector 63">
            <a:extLst>
              <a:ext uri="{FF2B5EF4-FFF2-40B4-BE49-F238E27FC236}">
                <a16:creationId xmlns:a16="http://schemas.microsoft.com/office/drawing/2014/main" id="{4AB02149-3F55-DAFF-AAC7-A47B4106559A}"/>
              </a:ext>
            </a:extLst>
          </p:cNvPr>
          <p:cNvCxnSpPr>
            <a:cxnSpLocks/>
          </p:cNvCxnSpPr>
          <p:nvPr/>
        </p:nvCxnSpPr>
        <p:spPr>
          <a:xfrm>
            <a:off x="4681921" y="29112017"/>
            <a:ext cx="1626335" cy="6496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9" name="TextBox 68">
            <a:extLst>
              <a:ext uri="{FF2B5EF4-FFF2-40B4-BE49-F238E27FC236}">
                <a16:creationId xmlns:a16="http://schemas.microsoft.com/office/drawing/2014/main" id="{22C8E6DA-CAE1-274F-8CF4-166404B85902}"/>
              </a:ext>
            </a:extLst>
          </p:cNvPr>
          <p:cNvSpPr txBox="1"/>
          <p:nvPr/>
        </p:nvSpPr>
        <p:spPr>
          <a:xfrm>
            <a:off x="1504801" y="30882401"/>
            <a:ext cx="1721960" cy="477054"/>
          </a:xfrm>
          <a:prstGeom prst="rect">
            <a:avLst/>
          </a:prstGeom>
          <a:solidFill>
            <a:schemeClr val="bg1"/>
          </a:solidFill>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Scatter</a:t>
            </a:r>
          </a:p>
        </p:txBody>
      </p:sp>
      <p:sp>
        <p:nvSpPr>
          <p:cNvPr id="70" name="Oval 69">
            <a:extLst>
              <a:ext uri="{FF2B5EF4-FFF2-40B4-BE49-F238E27FC236}">
                <a16:creationId xmlns:a16="http://schemas.microsoft.com/office/drawing/2014/main" id="{F26A9CB7-D183-F58E-7785-E2B334164256}"/>
              </a:ext>
            </a:extLst>
          </p:cNvPr>
          <p:cNvSpPr/>
          <p:nvPr/>
        </p:nvSpPr>
        <p:spPr>
          <a:xfrm>
            <a:off x="4005675" y="31078907"/>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8F02BA5F-C5E6-56A4-D740-EADE7E5F8AB6}"/>
              </a:ext>
            </a:extLst>
          </p:cNvPr>
          <p:cNvSpPr/>
          <p:nvPr/>
        </p:nvSpPr>
        <p:spPr>
          <a:xfrm>
            <a:off x="4734805" y="31183805"/>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6371AA44-3404-ACF2-6C8D-7149849CD047}"/>
              </a:ext>
            </a:extLst>
          </p:cNvPr>
          <p:cNvSpPr/>
          <p:nvPr/>
        </p:nvSpPr>
        <p:spPr>
          <a:xfrm>
            <a:off x="1839547" y="3251308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9F3B6BF-8C3D-E858-195B-2D0157FDB84F}"/>
              </a:ext>
            </a:extLst>
          </p:cNvPr>
          <p:cNvSpPr/>
          <p:nvPr/>
        </p:nvSpPr>
        <p:spPr>
          <a:xfrm>
            <a:off x="2568677" y="32617984"/>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4E9F9FD-D991-A631-32BE-B95A66C585D3}"/>
              </a:ext>
            </a:extLst>
          </p:cNvPr>
          <p:cNvSpPr/>
          <p:nvPr/>
        </p:nvSpPr>
        <p:spPr>
          <a:xfrm>
            <a:off x="3276545" y="32515915"/>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2E48D7D-8D00-64C5-97E8-75FE3B62FB17}"/>
              </a:ext>
            </a:extLst>
          </p:cNvPr>
          <p:cNvSpPr/>
          <p:nvPr/>
        </p:nvSpPr>
        <p:spPr>
          <a:xfrm>
            <a:off x="4005675" y="32620813"/>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F95DDA39-73E3-BDD9-F98D-F0E1061B0463}"/>
              </a:ext>
            </a:extLst>
          </p:cNvPr>
          <p:cNvSpPr/>
          <p:nvPr/>
        </p:nvSpPr>
        <p:spPr>
          <a:xfrm>
            <a:off x="4695643" y="3251308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1CEC857-F827-811D-9FE7-E9D8297C9667}"/>
              </a:ext>
            </a:extLst>
          </p:cNvPr>
          <p:cNvSpPr/>
          <p:nvPr/>
        </p:nvSpPr>
        <p:spPr>
          <a:xfrm>
            <a:off x="5424773" y="32617984"/>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E86A2139-955F-1235-FC44-7E8B75CA668C}"/>
              </a:ext>
            </a:extLst>
          </p:cNvPr>
          <p:cNvSpPr/>
          <p:nvPr/>
        </p:nvSpPr>
        <p:spPr>
          <a:xfrm>
            <a:off x="6003872" y="3251308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789710CD-3C52-F877-B7CE-84B73E482C5E}"/>
              </a:ext>
            </a:extLst>
          </p:cNvPr>
          <p:cNvSpPr/>
          <p:nvPr/>
        </p:nvSpPr>
        <p:spPr>
          <a:xfrm>
            <a:off x="6733002" y="32617984"/>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1D9C59B-CA9B-4959-041A-B2C52E6163A1}"/>
              </a:ext>
            </a:extLst>
          </p:cNvPr>
          <p:cNvCxnSpPr/>
          <p:nvPr/>
        </p:nvCxnSpPr>
        <p:spPr>
          <a:xfrm flipH="1">
            <a:off x="2412516" y="31675461"/>
            <a:ext cx="1436998" cy="6777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21543FD8-7CE8-BE7E-B93F-0A44297C28B7}"/>
              </a:ext>
            </a:extLst>
          </p:cNvPr>
          <p:cNvCxnSpPr>
            <a:cxnSpLocks/>
          </p:cNvCxnSpPr>
          <p:nvPr/>
        </p:nvCxnSpPr>
        <p:spPr>
          <a:xfrm flipH="1">
            <a:off x="3547219" y="31769527"/>
            <a:ext cx="625493" cy="5939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2" name="Straight Arrow Connector 81">
            <a:extLst>
              <a:ext uri="{FF2B5EF4-FFF2-40B4-BE49-F238E27FC236}">
                <a16:creationId xmlns:a16="http://schemas.microsoft.com/office/drawing/2014/main" id="{E35F9899-B196-09D8-3121-0445210F7E3C}"/>
              </a:ext>
            </a:extLst>
          </p:cNvPr>
          <p:cNvCxnSpPr>
            <a:cxnSpLocks/>
          </p:cNvCxnSpPr>
          <p:nvPr/>
        </p:nvCxnSpPr>
        <p:spPr>
          <a:xfrm>
            <a:off x="4439609" y="31769325"/>
            <a:ext cx="604722" cy="5648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3" name="Straight Arrow Connector 82">
            <a:extLst>
              <a:ext uri="{FF2B5EF4-FFF2-40B4-BE49-F238E27FC236}">
                <a16:creationId xmlns:a16="http://schemas.microsoft.com/office/drawing/2014/main" id="{A755A487-3F02-DD42-0A1C-B44A01358238}"/>
              </a:ext>
            </a:extLst>
          </p:cNvPr>
          <p:cNvCxnSpPr>
            <a:cxnSpLocks/>
          </p:cNvCxnSpPr>
          <p:nvPr/>
        </p:nvCxnSpPr>
        <p:spPr>
          <a:xfrm>
            <a:off x="4681921" y="31684610"/>
            <a:ext cx="1626335" cy="6496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4" name="Rectangle 83">
            <a:extLst>
              <a:ext uri="{FF2B5EF4-FFF2-40B4-BE49-F238E27FC236}">
                <a16:creationId xmlns:a16="http://schemas.microsoft.com/office/drawing/2014/main" id="{F9AF2055-5217-7B95-48B9-AD2CE509470E}"/>
              </a:ext>
            </a:extLst>
          </p:cNvPr>
          <p:cNvSpPr/>
          <p:nvPr/>
        </p:nvSpPr>
        <p:spPr>
          <a:xfrm>
            <a:off x="5032143" y="31191912"/>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BDD51A69-B27C-CFD3-36C2-6693226B28EE}"/>
              </a:ext>
            </a:extLst>
          </p:cNvPr>
          <p:cNvSpPr/>
          <p:nvPr/>
        </p:nvSpPr>
        <p:spPr>
          <a:xfrm>
            <a:off x="5329481" y="31186923"/>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F001E604-10FB-AC7C-835E-E25E889BAAAD}"/>
              </a:ext>
            </a:extLst>
          </p:cNvPr>
          <p:cNvSpPr/>
          <p:nvPr/>
        </p:nvSpPr>
        <p:spPr>
          <a:xfrm>
            <a:off x="5640405" y="31183804"/>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E9AC1AA-3614-FBDC-B54E-13CD673F80AF}"/>
              </a:ext>
            </a:extLst>
          </p:cNvPr>
          <p:cNvSpPr txBox="1"/>
          <p:nvPr/>
        </p:nvSpPr>
        <p:spPr>
          <a:xfrm>
            <a:off x="7563588" y="27768304"/>
            <a:ext cx="1721960" cy="477054"/>
          </a:xfrm>
          <a:prstGeom prst="rect">
            <a:avLst/>
          </a:prstGeom>
          <a:solidFill>
            <a:schemeClr val="bg1"/>
          </a:solidFill>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Gather</a:t>
            </a:r>
          </a:p>
        </p:txBody>
      </p:sp>
      <p:sp>
        <p:nvSpPr>
          <p:cNvPr id="88" name="Oval 87">
            <a:extLst>
              <a:ext uri="{FF2B5EF4-FFF2-40B4-BE49-F238E27FC236}">
                <a16:creationId xmlns:a16="http://schemas.microsoft.com/office/drawing/2014/main" id="{6CFF6D0A-7C65-85AF-56EA-5806E1992B0C}"/>
              </a:ext>
            </a:extLst>
          </p:cNvPr>
          <p:cNvSpPr/>
          <p:nvPr/>
        </p:nvSpPr>
        <p:spPr>
          <a:xfrm>
            <a:off x="10990899" y="29906202"/>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18656893-F273-B061-99E9-E290389453AE}"/>
              </a:ext>
            </a:extLst>
          </p:cNvPr>
          <p:cNvSpPr/>
          <p:nvPr/>
        </p:nvSpPr>
        <p:spPr>
          <a:xfrm>
            <a:off x="11720029" y="30011100"/>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AE32B269-1792-9305-692B-8F4A84BF9661}"/>
              </a:ext>
            </a:extLst>
          </p:cNvPr>
          <p:cNvSpPr/>
          <p:nvPr/>
        </p:nvSpPr>
        <p:spPr>
          <a:xfrm>
            <a:off x="8789097" y="2833254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EB0F126-2C1F-2CEF-799B-97E81FC965C7}"/>
              </a:ext>
            </a:extLst>
          </p:cNvPr>
          <p:cNvSpPr/>
          <p:nvPr/>
        </p:nvSpPr>
        <p:spPr>
          <a:xfrm>
            <a:off x="9518227" y="28437442"/>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6120A0-0665-EA90-F1F3-C2DF120066A3}"/>
              </a:ext>
            </a:extLst>
          </p:cNvPr>
          <p:cNvSpPr/>
          <p:nvPr/>
        </p:nvSpPr>
        <p:spPr>
          <a:xfrm>
            <a:off x="10226095" y="2833537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CE0EA6F3-B8F3-962B-EB24-2DF7C083F4D9}"/>
              </a:ext>
            </a:extLst>
          </p:cNvPr>
          <p:cNvSpPr/>
          <p:nvPr/>
        </p:nvSpPr>
        <p:spPr>
          <a:xfrm>
            <a:off x="10955225" y="28440271"/>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F9B1D2B-6F8E-3E80-B574-050D66D09F36}"/>
              </a:ext>
            </a:extLst>
          </p:cNvPr>
          <p:cNvSpPr/>
          <p:nvPr/>
        </p:nvSpPr>
        <p:spPr>
          <a:xfrm>
            <a:off x="11645193" y="2833254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103DD950-1BF1-F484-856D-D656977FF45F}"/>
              </a:ext>
            </a:extLst>
          </p:cNvPr>
          <p:cNvSpPr/>
          <p:nvPr/>
        </p:nvSpPr>
        <p:spPr>
          <a:xfrm>
            <a:off x="12374323" y="28437442"/>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E831DC2E-FC98-B4B7-4E44-D69D86A4F4A9}"/>
              </a:ext>
            </a:extLst>
          </p:cNvPr>
          <p:cNvSpPr/>
          <p:nvPr/>
        </p:nvSpPr>
        <p:spPr>
          <a:xfrm>
            <a:off x="12953422" y="2833254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F49A2D8-6492-28FF-7053-55F09E4C9EFA}"/>
              </a:ext>
            </a:extLst>
          </p:cNvPr>
          <p:cNvSpPr/>
          <p:nvPr/>
        </p:nvSpPr>
        <p:spPr>
          <a:xfrm>
            <a:off x="13682552" y="28437442"/>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97">
            <a:extLst>
              <a:ext uri="{FF2B5EF4-FFF2-40B4-BE49-F238E27FC236}">
                <a16:creationId xmlns:a16="http://schemas.microsoft.com/office/drawing/2014/main" id="{D106B0DA-76D1-4A74-1128-0F20DCF11A17}"/>
              </a:ext>
            </a:extLst>
          </p:cNvPr>
          <p:cNvCxnSpPr>
            <a:cxnSpLocks/>
          </p:cNvCxnSpPr>
          <p:nvPr/>
        </p:nvCxnSpPr>
        <p:spPr>
          <a:xfrm>
            <a:off x="9242237" y="28949077"/>
            <a:ext cx="1550877" cy="9571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 name="Straight Arrow Connector 98">
            <a:extLst>
              <a:ext uri="{FF2B5EF4-FFF2-40B4-BE49-F238E27FC236}">
                <a16:creationId xmlns:a16="http://schemas.microsoft.com/office/drawing/2014/main" id="{F830AC3E-9D0A-379A-6388-3C8DB898065C}"/>
              </a:ext>
            </a:extLst>
          </p:cNvPr>
          <p:cNvCxnSpPr>
            <a:cxnSpLocks/>
          </p:cNvCxnSpPr>
          <p:nvPr/>
        </p:nvCxnSpPr>
        <p:spPr>
          <a:xfrm>
            <a:off x="10621293" y="28949077"/>
            <a:ext cx="588551" cy="778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 name="Straight Arrow Connector 99">
            <a:extLst>
              <a:ext uri="{FF2B5EF4-FFF2-40B4-BE49-F238E27FC236}">
                <a16:creationId xmlns:a16="http://schemas.microsoft.com/office/drawing/2014/main" id="{7A843F47-70ED-CB37-6EC5-492ED55FD391}"/>
              </a:ext>
            </a:extLst>
          </p:cNvPr>
          <p:cNvCxnSpPr>
            <a:cxnSpLocks/>
          </p:cNvCxnSpPr>
          <p:nvPr/>
        </p:nvCxnSpPr>
        <p:spPr>
          <a:xfrm flipH="1">
            <a:off x="11343404" y="28949077"/>
            <a:ext cx="626638" cy="778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1" name="Straight Arrow Connector 100">
            <a:extLst>
              <a:ext uri="{FF2B5EF4-FFF2-40B4-BE49-F238E27FC236}">
                <a16:creationId xmlns:a16="http://schemas.microsoft.com/office/drawing/2014/main" id="{EFE69050-6D13-2C31-42F3-94988F53C039}"/>
              </a:ext>
            </a:extLst>
          </p:cNvPr>
          <p:cNvCxnSpPr>
            <a:cxnSpLocks/>
          </p:cNvCxnSpPr>
          <p:nvPr/>
        </p:nvCxnSpPr>
        <p:spPr>
          <a:xfrm flipH="1">
            <a:off x="11771531" y="28949076"/>
            <a:ext cx="1418990" cy="9540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2" name="Rectangle 101">
            <a:extLst>
              <a:ext uri="{FF2B5EF4-FFF2-40B4-BE49-F238E27FC236}">
                <a16:creationId xmlns:a16="http://schemas.microsoft.com/office/drawing/2014/main" id="{2041B646-0BF3-D9A0-9050-353E177F14DE}"/>
              </a:ext>
            </a:extLst>
          </p:cNvPr>
          <p:cNvSpPr/>
          <p:nvPr/>
        </p:nvSpPr>
        <p:spPr>
          <a:xfrm>
            <a:off x="12017367" y="30019207"/>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4BC1D01-1F09-62B3-5A2F-2677163F0374}"/>
              </a:ext>
            </a:extLst>
          </p:cNvPr>
          <p:cNvSpPr/>
          <p:nvPr/>
        </p:nvSpPr>
        <p:spPr>
          <a:xfrm>
            <a:off x="12314705" y="30014218"/>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03975D0E-182A-295F-7F6D-3CE028854164}"/>
              </a:ext>
            </a:extLst>
          </p:cNvPr>
          <p:cNvSpPr/>
          <p:nvPr/>
        </p:nvSpPr>
        <p:spPr>
          <a:xfrm>
            <a:off x="12625629" y="30011099"/>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3614B179-7B26-1E7B-C6D5-220C5F6C5573}"/>
              </a:ext>
            </a:extLst>
          </p:cNvPr>
          <p:cNvSpPr txBox="1"/>
          <p:nvPr/>
        </p:nvSpPr>
        <p:spPr>
          <a:xfrm>
            <a:off x="7585045" y="30354303"/>
            <a:ext cx="1721960" cy="477054"/>
          </a:xfrm>
          <a:prstGeom prst="rect">
            <a:avLst/>
          </a:prstGeom>
          <a:solidFill>
            <a:schemeClr val="bg1"/>
          </a:solidFill>
        </p:spPr>
        <p:txBody>
          <a:bodyPr wrap="square" rtlCol="0">
            <a:spAutoFit/>
          </a:bodyPr>
          <a:lstStyle/>
          <a:p>
            <a:pPr algn="ctr"/>
            <a:r>
              <a:rPr lang="en-US" sz="2500">
                <a:latin typeface="Open Sans" panose="020B0606030504020204" pitchFamily="34" charset="0"/>
                <a:ea typeface="Open Sans" panose="020B0606030504020204" pitchFamily="34" charset="0"/>
                <a:cs typeface="Open Sans" panose="020B0606030504020204" pitchFamily="34" charset="0"/>
              </a:rPr>
              <a:t>Allgather</a:t>
            </a:r>
            <a:endParaRPr lang="en-US"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116" name="Oval 115">
            <a:extLst>
              <a:ext uri="{FF2B5EF4-FFF2-40B4-BE49-F238E27FC236}">
                <a16:creationId xmlns:a16="http://schemas.microsoft.com/office/drawing/2014/main" id="{DD4E3982-193E-22AC-DD96-23EEBEC3B070}"/>
              </a:ext>
            </a:extLst>
          </p:cNvPr>
          <p:cNvSpPr/>
          <p:nvPr/>
        </p:nvSpPr>
        <p:spPr>
          <a:xfrm>
            <a:off x="8786518" y="32489082"/>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F5E49BC4-012C-E323-3641-33F6F08F0603}"/>
              </a:ext>
            </a:extLst>
          </p:cNvPr>
          <p:cNvSpPr/>
          <p:nvPr/>
        </p:nvSpPr>
        <p:spPr>
          <a:xfrm>
            <a:off x="8514255" y="33116494"/>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0DFBA39-26A5-9D71-94B5-46E5EB912BE9}"/>
              </a:ext>
            </a:extLst>
          </p:cNvPr>
          <p:cNvSpPr/>
          <p:nvPr/>
        </p:nvSpPr>
        <p:spPr>
          <a:xfrm>
            <a:off x="8810554" y="3091854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A35F1016-ED37-F677-FBB5-69BA82C02B36}"/>
              </a:ext>
            </a:extLst>
          </p:cNvPr>
          <p:cNvSpPr/>
          <p:nvPr/>
        </p:nvSpPr>
        <p:spPr>
          <a:xfrm>
            <a:off x="9539684" y="31023441"/>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0AEE113A-F418-6B17-5FD2-9133C5C08355}"/>
              </a:ext>
            </a:extLst>
          </p:cNvPr>
          <p:cNvSpPr/>
          <p:nvPr/>
        </p:nvSpPr>
        <p:spPr>
          <a:xfrm>
            <a:off x="10247552" y="30921372"/>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845D075B-CDB1-511A-48C1-2489DA8299B6}"/>
              </a:ext>
            </a:extLst>
          </p:cNvPr>
          <p:cNvSpPr/>
          <p:nvPr/>
        </p:nvSpPr>
        <p:spPr>
          <a:xfrm>
            <a:off x="10976682" y="31026270"/>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E5F3368-1B98-DB9C-D082-0DCD1F12F90E}"/>
              </a:ext>
            </a:extLst>
          </p:cNvPr>
          <p:cNvSpPr/>
          <p:nvPr/>
        </p:nvSpPr>
        <p:spPr>
          <a:xfrm>
            <a:off x="11666650" y="3091854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3BE17ECF-966F-5D66-3A8A-19DD0551DB0B}"/>
              </a:ext>
            </a:extLst>
          </p:cNvPr>
          <p:cNvSpPr/>
          <p:nvPr/>
        </p:nvSpPr>
        <p:spPr>
          <a:xfrm>
            <a:off x="12395780" y="31023441"/>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1ED23D8B-4546-ECD0-4F89-6BD04030E467}"/>
              </a:ext>
            </a:extLst>
          </p:cNvPr>
          <p:cNvSpPr/>
          <p:nvPr/>
        </p:nvSpPr>
        <p:spPr>
          <a:xfrm>
            <a:off x="12974879" y="3091854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0FA37CF5-D9B0-A75F-4ED7-7CB2BD6AE5FB}"/>
              </a:ext>
            </a:extLst>
          </p:cNvPr>
          <p:cNvSpPr/>
          <p:nvPr/>
        </p:nvSpPr>
        <p:spPr>
          <a:xfrm>
            <a:off x="13704009" y="31023441"/>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Arrow Connector 129">
            <a:extLst>
              <a:ext uri="{FF2B5EF4-FFF2-40B4-BE49-F238E27FC236}">
                <a16:creationId xmlns:a16="http://schemas.microsoft.com/office/drawing/2014/main" id="{C06E4D94-1926-965A-4017-5903E40B9275}"/>
              </a:ext>
            </a:extLst>
          </p:cNvPr>
          <p:cNvCxnSpPr>
            <a:cxnSpLocks/>
          </p:cNvCxnSpPr>
          <p:nvPr/>
        </p:nvCxnSpPr>
        <p:spPr>
          <a:xfrm flipH="1">
            <a:off x="9101253" y="31574974"/>
            <a:ext cx="7678" cy="6984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1" name="Straight Arrow Connector 130">
            <a:extLst>
              <a:ext uri="{FF2B5EF4-FFF2-40B4-BE49-F238E27FC236}">
                <a16:creationId xmlns:a16="http://schemas.microsoft.com/office/drawing/2014/main" id="{3EDE3CB5-F887-518E-AFA0-39B86C148F70}"/>
              </a:ext>
            </a:extLst>
          </p:cNvPr>
          <p:cNvCxnSpPr>
            <a:cxnSpLocks/>
          </p:cNvCxnSpPr>
          <p:nvPr/>
        </p:nvCxnSpPr>
        <p:spPr>
          <a:xfrm>
            <a:off x="10539072" y="31555025"/>
            <a:ext cx="23205" cy="7123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2" name="Straight Arrow Connector 131">
            <a:extLst>
              <a:ext uri="{FF2B5EF4-FFF2-40B4-BE49-F238E27FC236}">
                <a16:creationId xmlns:a16="http://schemas.microsoft.com/office/drawing/2014/main" id="{9BDA7C45-88FD-FF12-76AB-A5DB96976131}"/>
              </a:ext>
            </a:extLst>
          </p:cNvPr>
          <p:cNvCxnSpPr>
            <a:cxnSpLocks/>
          </p:cNvCxnSpPr>
          <p:nvPr/>
        </p:nvCxnSpPr>
        <p:spPr>
          <a:xfrm>
            <a:off x="11921426" y="31552080"/>
            <a:ext cx="9250" cy="7469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3" name="Straight Arrow Connector 132">
            <a:extLst>
              <a:ext uri="{FF2B5EF4-FFF2-40B4-BE49-F238E27FC236}">
                <a16:creationId xmlns:a16="http://schemas.microsoft.com/office/drawing/2014/main" id="{DB42969E-5747-87C2-36CD-A829088801A2}"/>
              </a:ext>
            </a:extLst>
          </p:cNvPr>
          <p:cNvCxnSpPr>
            <a:cxnSpLocks/>
          </p:cNvCxnSpPr>
          <p:nvPr/>
        </p:nvCxnSpPr>
        <p:spPr>
          <a:xfrm>
            <a:off x="13299032" y="31552931"/>
            <a:ext cx="1198" cy="7941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4" name="Rectangle 133">
            <a:extLst>
              <a:ext uri="{FF2B5EF4-FFF2-40B4-BE49-F238E27FC236}">
                <a16:creationId xmlns:a16="http://schemas.microsoft.com/office/drawing/2014/main" id="{33555E1C-9A5A-6D7D-92C4-A4BD1BBC9FCA}"/>
              </a:ext>
            </a:extLst>
          </p:cNvPr>
          <p:cNvSpPr/>
          <p:nvPr/>
        </p:nvSpPr>
        <p:spPr>
          <a:xfrm>
            <a:off x="8811593" y="33124601"/>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CFB2F937-8151-740D-E546-B1D8435BB5DF}"/>
              </a:ext>
            </a:extLst>
          </p:cNvPr>
          <p:cNvSpPr/>
          <p:nvPr/>
        </p:nvSpPr>
        <p:spPr>
          <a:xfrm>
            <a:off x="9108931" y="33119612"/>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4CA917B-BEBF-612F-9108-7FC8655620B9}"/>
              </a:ext>
            </a:extLst>
          </p:cNvPr>
          <p:cNvSpPr/>
          <p:nvPr/>
        </p:nvSpPr>
        <p:spPr>
          <a:xfrm>
            <a:off x="9419855" y="33116493"/>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4FB56CA-84FE-E4A8-AAF8-03C9FF5317E4}"/>
              </a:ext>
            </a:extLst>
          </p:cNvPr>
          <p:cNvSpPr/>
          <p:nvPr/>
        </p:nvSpPr>
        <p:spPr>
          <a:xfrm>
            <a:off x="10305343" y="32486568"/>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7C753CB-EE36-0D11-D7BC-D7D8285761AB}"/>
              </a:ext>
            </a:extLst>
          </p:cNvPr>
          <p:cNvSpPr/>
          <p:nvPr/>
        </p:nvSpPr>
        <p:spPr>
          <a:xfrm>
            <a:off x="10033080" y="33113980"/>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BD4F262-E463-048D-BBE0-C0AFB33CF387}"/>
              </a:ext>
            </a:extLst>
          </p:cNvPr>
          <p:cNvSpPr/>
          <p:nvPr/>
        </p:nvSpPr>
        <p:spPr>
          <a:xfrm>
            <a:off x="10330418" y="33122087"/>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DCA878-310D-BF49-4A89-4E913005CA19}"/>
              </a:ext>
            </a:extLst>
          </p:cNvPr>
          <p:cNvSpPr/>
          <p:nvPr/>
        </p:nvSpPr>
        <p:spPr>
          <a:xfrm>
            <a:off x="10627756" y="33117098"/>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2767CC3-8299-3C78-2283-064B2BF3240A}"/>
              </a:ext>
            </a:extLst>
          </p:cNvPr>
          <p:cNvSpPr/>
          <p:nvPr/>
        </p:nvSpPr>
        <p:spPr>
          <a:xfrm>
            <a:off x="10938680" y="33113979"/>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DA3F529-B73D-EAA3-80C9-396785456673}"/>
              </a:ext>
            </a:extLst>
          </p:cNvPr>
          <p:cNvSpPr/>
          <p:nvPr/>
        </p:nvSpPr>
        <p:spPr>
          <a:xfrm>
            <a:off x="11614778" y="32484560"/>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B150861-EDE1-B0DB-5AD3-E59F4D9B38FB}"/>
              </a:ext>
            </a:extLst>
          </p:cNvPr>
          <p:cNvSpPr/>
          <p:nvPr/>
        </p:nvSpPr>
        <p:spPr>
          <a:xfrm>
            <a:off x="11342515" y="33111972"/>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1EE2CF1-EC81-D2E2-9E5E-4BA96098CD3B}"/>
              </a:ext>
            </a:extLst>
          </p:cNvPr>
          <p:cNvSpPr/>
          <p:nvPr/>
        </p:nvSpPr>
        <p:spPr>
          <a:xfrm>
            <a:off x="11639853" y="33120079"/>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C17886E-6B58-E6E7-C7D9-F4B6C69D52A6}"/>
              </a:ext>
            </a:extLst>
          </p:cNvPr>
          <p:cNvSpPr/>
          <p:nvPr/>
        </p:nvSpPr>
        <p:spPr>
          <a:xfrm>
            <a:off x="11937191" y="33115090"/>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899464B-333F-3AB2-288D-B2DE6747E27F}"/>
              </a:ext>
            </a:extLst>
          </p:cNvPr>
          <p:cNvSpPr/>
          <p:nvPr/>
        </p:nvSpPr>
        <p:spPr>
          <a:xfrm>
            <a:off x="12248115" y="33111971"/>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BB5948C-3127-D9E2-DB0E-878D922D6AEA}"/>
              </a:ext>
            </a:extLst>
          </p:cNvPr>
          <p:cNvSpPr/>
          <p:nvPr/>
        </p:nvSpPr>
        <p:spPr>
          <a:xfrm>
            <a:off x="12993369" y="32484560"/>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72E7B92-808A-512C-8D0C-5333C6ED20C7}"/>
              </a:ext>
            </a:extLst>
          </p:cNvPr>
          <p:cNvSpPr/>
          <p:nvPr/>
        </p:nvSpPr>
        <p:spPr>
          <a:xfrm>
            <a:off x="12721106" y="33111972"/>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CE83B6D-F6C4-E19E-8010-57745A081D77}"/>
              </a:ext>
            </a:extLst>
          </p:cNvPr>
          <p:cNvSpPr/>
          <p:nvPr/>
        </p:nvSpPr>
        <p:spPr>
          <a:xfrm>
            <a:off x="13018444" y="33120079"/>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6EF0E0A4-CCB1-5518-3C1A-F59ABA567692}"/>
              </a:ext>
            </a:extLst>
          </p:cNvPr>
          <p:cNvSpPr/>
          <p:nvPr/>
        </p:nvSpPr>
        <p:spPr>
          <a:xfrm>
            <a:off x="13315782" y="33115090"/>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38102A16-6123-C4BA-6252-B14ED8084D6E}"/>
              </a:ext>
            </a:extLst>
          </p:cNvPr>
          <p:cNvSpPr/>
          <p:nvPr/>
        </p:nvSpPr>
        <p:spPr>
          <a:xfrm>
            <a:off x="13626706" y="33111971"/>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9D3EBC16-BBD2-8A80-E926-CBB1B2E16F87}"/>
              </a:ext>
            </a:extLst>
          </p:cNvPr>
          <p:cNvCxnSpPr>
            <a:cxnSpLocks/>
          </p:cNvCxnSpPr>
          <p:nvPr/>
        </p:nvCxnSpPr>
        <p:spPr>
          <a:xfrm>
            <a:off x="9563374" y="31375600"/>
            <a:ext cx="3053188" cy="9504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3" name="Straight Arrow Connector 112">
            <a:extLst>
              <a:ext uri="{FF2B5EF4-FFF2-40B4-BE49-F238E27FC236}">
                <a16:creationId xmlns:a16="http://schemas.microsoft.com/office/drawing/2014/main" id="{00450650-2244-28C4-ED98-E7C2F96F1211}"/>
              </a:ext>
            </a:extLst>
          </p:cNvPr>
          <p:cNvCxnSpPr>
            <a:cxnSpLocks/>
          </p:cNvCxnSpPr>
          <p:nvPr/>
        </p:nvCxnSpPr>
        <p:spPr>
          <a:xfrm>
            <a:off x="9356784" y="31486384"/>
            <a:ext cx="1891422" cy="8126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4" name="Straight Arrow Connector 113">
            <a:extLst>
              <a:ext uri="{FF2B5EF4-FFF2-40B4-BE49-F238E27FC236}">
                <a16:creationId xmlns:a16="http://schemas.microsoft.com/office/drawing/2014/main" id="{8E431B87-C4DA-A5E4-471E-B746493CF1C6}"/>
              </a:ext>
            </a:extLst>
          </p:cNvPr>
          <p:cNvCxnSpPr>
            <a:cxnSpLocks/>
          </p:cNvCxnSpPr>
          <p:nvPr/>
        </p:nvCxnSpPr>
        <p:spPr>
          <a:xfrm>
            <a:off x="9214801" y="31559489"/>
            <a:ext cx="985916" cy="731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2" name="Straight Arrow Connector 141">
            <a:extLst>
              <a:ext uri="{FF2B5EF4-FFF2-40B4-BE49-F238E27FC236}">
                <a16:creationId xmlns:a16="http://schemas.microsoft.com/office/drawing/2014/main" id="{383239BD-15E6-9C7B-6E50-9AD3AC09D75D}"/>
              </a:ext>
            </a:extLst>
          </p:cNvPr>
          <p:cNvCxnSpPr>
            <a:cxnSpLocks/>
          </p:cNvCxnSpPr>
          <p:nvPr/>
        </p:nvCxnSpPr>
        <p:spPr>
          <a:xfrm>
            <a:off x="10917335" y="31412575"/>
            <a:ext cx="2057544" cy="8783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3" name="Straight Arrow Connector 142">
            <a:extLst>
              <a:ext uri="{FF2B5EF4-FFF2-40B4-BE49-F238E27FC236}">
                <a16:creationId xmlns:a16="http://schemas.microsoft.com/office/drawing/2014/main" id="{E1D17AA3-F8DF-C31A-9DF6-35BF3ED9A33F}"/>
              </a:ext>
            </a:extLst>
          </p:cNvPr>
          <p:cNvCxnSpPr>
            <a:cxnSpLocks/>
          </p:cNvCxnSpPr>
          <p:nvPr/>
        </p:nvCxnSpPr>
        <p:spPr>
          <a:xfrm>
            <a:off x="10715305" y="31506985"/>
            <a:ext cx="1116523" cy="7664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4" name="Straight Arrow Connector 143">
            <a:extLst>
              <a:ext uri="{FF2B5EF4-FFF2-40B4-BE49-F238E27FC236}">
                <a16:creationId xmlns:a16="http://schemas.microsoft.com/office/drawing/2014/main" id="{997FD5A7-7732-FA69-E762-80FFCD305240}"/>
              </a:ext>
            </a:extLst>
          </p:cNvPr>
          <p:cNvCxnSpPr>
            <a:cxnSpLocks/>
          </p:cNvCxnSpPr>
          <p:nvPr/>
        </p:nvCxnSpPr>
        <p:spPr>
          <a:xfrm flipH="1">
            <a:off x="9483309" y="31521670"/>
            <a:ext cx="808035" cy="7517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1" name="Straight Arrow Connector 150">
            <a:extLst>
              <a:ext uri="{FF2B5EF4-FFF2-40B4-BE49-F238E27FC236}">
                <a16:creationId xmlns:a16="http://schemas.microsoft.com/office/drawing/2014/main" id="{9E761494-429C-F876-A4CB-7A44CC788D67}"/>
              </a:ext>
            </a:extLst>
          </p:cNvPr>
          <p:cNvCxnSpPr>
            <a:cxnSpLocks/>
          </p:cNvCxnSpPr>
          <p:nvPr/>
        </p:nvCxnSpPr>
        <p:spPr>
          <a:xfrm flipH="1">
            <a:off x="9786978" y="31353326"/>
            <a:ext cx="1741286" cy="9140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2" name="Straight Arrow Connector 151">
            <a:extLst>
              <a:ext uri="{FF2B5EF4-FFF2-40B4-BE49-F238E27FC236}">
                <a16:creationId xmlns:a16="http://schemas.microsoft.com/office/drawing/2014/main" id="{24D1A3A2-F8D9-81CC-B9B0-DEF3AAA5C06B}"/>
              </a:ext>
            </a:extLst>
          </p:cNvPr>
          <p:cNvCxnSpPr>
            <a:cxnSpLocks/>
          </p:cNvCxnSpPr>
          <p:nvPr/>
        </p:nvCxnSpPr>
        <p:spPr>
          <a:xfrm flipH="1">
            <a:off x="10748028" y="31452510"/>
            <a:ext cx="933264" cy="8723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3" name="Straight Arrow Connector 152">
            <a:extLst>
              <a:ext uri="{FF2B5EF4-FFF2-40B4-BE49-F238E27FC236}">
                <a16:creationId xmlns:a16="http://schemas.microsoft.com/office/drawing/2014/main" id="{157A3AB4-BDBD-12FC-B59A-B4C612E390A9}"/>
              </a:ext>
            </a:extLst>
          </p:cNvPr>
          <p:cNvCxnSpPr>
            <a:cxnSpLocks/>
          </p:cNvCxnSpPr>
          <p:nvPr/>
        </p:nvCxnSpPr>
        <p:spPr>
          <a:xfrm>
            <a:off x="12149196" y="31466502"/>
            <a:ext cx="977775" cy="8008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8" name="Straight Arrow Connector 157">
            <a:extLst>
              <a:ext uri="{FF2B5EF4-FFF2-40B4-BE49-F238E27FC236}">
                <a16:creationId xmlns:a16="http://schemas.microsoft.com/office/drawing/2014/main" id="{DEC8777D-EB4E-6D79-1A6B-4821DFA7732F}"/>
              </a:ext>
            </a:extLst>
          </p:cNvPr>
          <p:cNvCxnSpPr>
            <a:cxnSpLocks/>
          </p:cNvCxnSpPr>
          <p:nvPr/>
        </p:nvCxnSpPr>
        <p:spPr>
          <a:xfrm flipH="1">
            <a:off x="9348839" y="31337959"/>
            <a:ext cx="3489457" cy="8447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9" name="Straight Arrow Connector 158">
            <a:extLst>
              <a:ext uri="{FF2B5EF4-FFF2-40B4-BE49-F238E27FC236}">
                <a16:creationId xmlns:a16="http://schemas.microsoft.com/office/drawing/2014/main" id="{EB445A46-D049-230C-C763-99B5E234CB3E}"/>
              </a:ext>
            </a:extLst>
          </p:cNvPr>
          <p:cNvCxnSpPr>
            <a:cxnSpLocks/>
          </p:cNvCxnSpPr>
          <p:nvPr/>
        </p:nvCxnSpPr>
        <p:spPr>
          <a:xfrm flipH="1">
            <a:off x="10987936" y="31436227"/>
            <a:ext cx="1963409" cy="8716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0" name="Straight Arrow Connector 159">
            <a:extLst>
              <a:ext uri="{FF2B5EF4-FFF2-40B4-BE49-F238E27FC236}">
                <a16:creationId xmlns:a16="http://schemas.microsoft.com/office/drawing/2014/main" id="{91A64FA8-653E-4E0E-E52C-0F37C88C3968}"/>
              </a:ext>
            </a:extLst>
          </p:cNvPr>
          <p:cNvCxnSpPr>
            <a:cxnSpLocks/>
          </p:cNvCxnSpPr>
          <p:nvPr/>
        </p:nvCxnSpPr>
        <p:spPr>
          <a:xfrm flipH="1">
            <a:off x="12139355" y="31500476"/>
            <a:ext cx="1019559" cy="7543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TextBox 165">
            <a:extLst>
              <a:ext uri="{FF2B5EF4-FFF2-40B4-BE49-F238E27FC236}">
                <a16:creationId xmlns:a16="http://schemas.microsoft.com/office/drawing/2014/main" id="{F2B9BEE0-244D-13A9-5AE4-F7E924187107}"/>
              </a:ext>
            </a:extLst>
          </p:cNvPr>
          <p:cNvSpPr txBox="1"/>
          <p:nvPr/>
        </p:nvSpPr>
        <p:spPr>
          <a:xfrm>
            <a:off x="1504801" y="33479492"/>
            <a:ext cx="1721960" cy="477054"/>
          </a:xfrm>
          <a:prstGeom prst="rect">
            <a:avLst/>
          </a:prstGeom>
          <a:solidFill>
            <a:schemeClr val="bg1"/>
          </a:solidFill>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Reduce</a:t>
            </a:r>
          </a:p>
        </p:txBody>
      </p:sp>
      <p:sp>
        <p:nvSpPr>
          <p:cNvPr id="167" name="Oval 166">
            <a:extLst>
              <a:ext uri="{FF2B5EF4-FFF2-40B4-BE49-F238E27FC236}">
                <a16:creationId xmlns:a16="http://schemas.microsoft.com/office/drawing/2014/main" id="{CCF079D7-4A23-B1EE-44B3-4FD7D889F9C9}"/>
              </a:ext>
            </a:extLst>
          </p:cNvPr>
          <p:cNvSpPr/>
          <p:nvPr/>
        </p:nvSpPr>
        <p:spPr>
          <a:xfrm>
            <a:off x="4080511" y="3573802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FB6F9E91-7900-5E33-E6FD-3AA7C94617A3}"/>
              </a:ext>
            </a:extLst>
          </p:cNvPr>
          <p:cNvSpPr/>
          <p:nvPr/>
        </p:nvSpPr>
        <p:spPr>
          <a:xfrm>
            <a:off x="1878709" y="3416436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AFC005EA-DC7C-C722-24F3-10879F47DBBE}"/>
              </a:ext>
            </a:extLst>
          </p:cNvPr>
          <p:cNvSpPr/>
          <p:nvPr/>
        </p:nvSpPr>
        <p:spPr>
          <a:xfrm>
            <a:off x="2607839" y="34269264"/>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6912738C-93DC-A44B-62F3-83BC756C4006}"/>
              </a:ext>
            </a:extLst>
          </p:cNvPr>
          <p:cNvSpPr/>
          <p:nvPr/>
        </p:nvSpPr>
        <p:spPr>
          <a:xfrm>
            <a:off x="3315707" y="34167195"/>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39EF864B-87C7-CD4C-7AD9-0E642B21548C}"/>
              </a:ext>
            </a:extLst>
          </p:cNvPr>
          <p:cNvSpPr/>
          <p:nvPr/>
        </p:nvSpPr>
        <p:spPr>
          <a:xfrm>
            <a:off x="4044837" y="34272093"/>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FF31F84B-132B-EA68-A580-69BC52932BE7}"/>
              </a:ext>
            </a:extLst>
          </p:cNvPr>
          <p:cNvSpPr/>
          <p:nvPr/>
        </p:nvSpPr>
        <p:spPr>
          <a:xfrm>
            <a:off x="4734805" y="3416436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D79ECE14-F6D3-4AE1-EE0B-731EF9D812BE}"/>
              </a:ext>
            </a:extLst>
          </p:cNvPr>
          <p:cNvSpPr/>
          <p:nvPr/>
        </p:nvSpPr>
        <p:spPr>
          <a:xfrm>
            <a:off x="5463935" y="34269264"/>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61F64FBE-0CEE-4800-6FC3-F08474B6734A}"/>
              </a:ext>
            </a:extLst>
          </p:cNvPr>
          <p:cNvSpPr/>
          <p:nvPr/>
        </p:nvSpPr>
        <p:spPr>
          <a:xfrm>
            <a:off x="6043034" y="3416436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D5E70D25-20F5-E16F-30B0-2EE54D92DD6F}"/>
              </a:ext>
            </a:extLst>
          </p:cNvPr>
          <p:cNvSpPr/>
          <p:nvPr/>
        </p:nvSpPr>
        <p:spPr>
          <a:xfrm>
            <a:off x="6772164" y="34269264"/>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7" name="Straight Arrow Connector 176">
            <a:extLst>
              <a:ext uri="{FF2B5EF4-FFF2-40B4-BE49-F238E27FC236}">
                <a16:creationId xmlns:a16="http://schemas.microsoft.com/office/drawing/2014/main" id="{2DD8D48B-02CF-EA96-273B-745DF9E80175}"/>
              </a:ext>
            </a:extLst>
          </p:cNvPr>
          <p:cNvCxnSpPr>
            <a:cxnSpLocks/>
          </p:cNvCxnSpPr>
          <p:nvPr/>
        </p:nvCxnSpPr>
        <p:spPr>
          <a:xfrm>
            <a:off x="2331849" y="34780899"/>
            <a:ext cx="1550877" cy="9571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8" name="Straight Arrow Connector 177">
            <a:extLst>
              <a:ext uri="{FF2B5EF4-FFF2-40B4-BE49-F238E27FC236}">
                <a16:creationId xmlns:a16="http://schemas.microsoft.com/office/drawing/2014/main" id="{366FD3CA-E3D3-F6BA-76BE-5247048B7126}"/>
              </a:ext>
            </a:extLst>
          </p:cNvPr>
          <p:cNvCxnSpPr>
            <a:cxnSpLocks/>
          </p:cNvCxnSpPr>
          <p:nvPr/>
        </p:nvCxnSpPr>
        <p:spPr>
          <a:xfrm>
            <a:off x="3710905" y="34780899"/>
            <a:ext cx="588551" cy="778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9" name="Straight Arrow Connector 178">
            <a:extLst>
              <a:ext uri="{FF2B5EF4-FFF2-40B4-BE49-F238E27FC236}">
                <a16:creationId xmlns:a16="http://schemas.microsoft.com/office/drawing/2014/main" id="{6E4A8F66-B545-24A1-8CCE-A7F407013888}"/>
              </a:ext>
            </a:extLst>
          </p:cNvPr>
          <p:cNvCxnSpPr>
            <a:cxnSpLocks/>
          </p:cNvCxnSpPr>
          <p:nvPr/>
        </p:nvCxnSpPr>
        <p:spPr>
          <a:xfrm flipH="1">
            <a:off x="4433016" y="34780899"/>
            <a:ext cx="626638" cy="778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0" name="Straight Arrow Connector 179">
            <a:extLst>
              <a:ext uri="{FF2B5EF4-FFF2-40B4-BE49-F238E27FC236}">
                <a16:creationId xmlns:a16="http://schemas.microsoft.com/office/drawing/2014/main" id="{6AEC0508-6759-2D79-284C-0F9DEA08067E}"/>
              </a:ext>
            </a:extLst>
          </p:cNvPr>
          <p:cNvCxnSpPr>
            <a:cxnSpLocks/>
          </p:cNvCxnSpPr>
          <p:nvPr/>
        </p:nvCxnSpPr>
        <p:spPr>
          <a:xfrm flipH="1">
            <a:off x="4861143" y="34780898"/>
            <a:ext cx="1418990" cy="9540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4" name="TextBox 183">
            <a:extLst>
              <a:ext uri="{FF2B5EF4-FFF2-40B4-BE49-F238E27FC236}">
                <a16:creationId xmlns:a16="http://schemas.microsoft.com/office/drawing/2014/main" id="{354F9804-3977-8F13-60A5-AC51591ADD75}"/>
              </a:ext>
            </a:extLst>
          </p:cNvPr>
          <p:cNvSpPr txBox="1"/>
          <p:nvPr/>
        </p:nvSpPr>
        <p:spPr>
          <a:xfrm>
            <a:off x="2484049" y="34955845"/>
            <a:ext cx="3591356" cy="477054"/>
          </a:xfrm>
          <a:prstGeom prst="rect">
            <a:avLst/>
          </a:prstGeom>
          <a:solidFill>
            <a:schemeClr val="bg1"/>
          </a:solidFill>
          <a:ln>
            <a:solidFill>
              <a:schemeClr val="tx1"/>
            </a:solidFill>
          </a:ln>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Gates</a:t>
            </a:r>
          </a:p>
        </p:txBody>
      </p:sp>
      <p:sp>
        <p:nvSpPr>
          <p:cNvPr id="187" name="Rectangle 186">
            <a:extLst>
              <a:ext uri="{FF2B5EF4-FFF2-40B4-BE49-F238E27FC236}">
                <a16:creationId xmlns:a16="http://schemas.microsoft.com/office/drawing/2014/main" id="{30928C20-A120-6EE6-6EDD-4A13CBC569F5}"/>
              </a:ext>
            </a:extLst>
          </p:cNvPr>
          <p:cNvSpPr/>
          <p:nvPr/>
        </p:nvSpPr>
        <p:spPr>
          <a:xfrm>
            <a:off x="5287925" y="35815646"/>
            <a:ext cx="165006" cy="3546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203F060F-F439-0B96-DDD7-F1E9FBF528B7}"/>
              </a:ext>
            </a:extLst>
          </p:cNvPr>
          <p:cNvSpPr/>
          <p:nvPr/>
        </p:nvSpPr>
        <p:spPr>
          <a:xfrm>
            <a:off x="4812520" y="35816827"/>
            <a:ext cx="165006" cy="3546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01D27EE3-554E-34D6-BB0B-01DB29F0A5EF}"/>
              </a:ext>
            </a:extLst>
          </p:cNvPr>
          <p:cNvSpPr/>
          <p:nvPr/>
        </p:nvSpPr>
        <p:spPr>
          <a:xfrm>
            <a:off x="5127324" y="35814463"/>
            <a:ext cx="165006" cy="3546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C51BDA20-D1B6-3B08-2CBD-C4C9290C8FA0}"/>
              </a:ext>
            </a:extLst>
          </p:cNvPr>
          <p:cNvSpPr/>
          <p:nvPr/>
        </p:nvSpPr>
        <p:spPr>
          <a:xfrm>
            <a:off x="4977526" y="35815645"/>
            <a:ext cx="165006" cy="3546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5F39C15-C554-AFD4-EDDF-230EC6FDA75D}"/>
              </a:ext>
            </a:extLst>
          </p:cNvPr>
          <p:cNvSpPr txBox="1"/>
          <p:nvPr/>
        </p:nvSpPr>
        <p:spPr>
          <a:xfrm>
            <a:off x="7596902" y="33730549"/>
            <a:ext cx="1721960" cy="477054"/>
          </a:xfrm>
          <a:prstGeom prst="rect">
            <a:avLst/>
          </a:prstGeom>
          <a:solidFill>
            <a:schemeClr val="bg1"/>
          </a:solidFill>
        </p:spPr>
        <p:txBody>
          <a:bodyPr wrap="square" rtlCol="0">
            <a:spAutoFit/>
          </a:bodyPr>
          <a:lstStyle/>
          <a:p>
            <a:pPr algn="ctr"/>
            <a:r>
              <a:rPr lang="en-US" sz="2500" dirty="0" err="1">
                <a:latin typeface="Open Sans" panose="020B0606030504020204" pitchFamily="34" charset="0"/>
                <a:ea typeface="Open Sans" panose="020B0606030504020204" pitchFamily="34" charset="0"/>
                <a:cs typeface="Open Sans" panose="020B0606030504020204" pitchFamily="34" charset="0"/>
              </a:rPr>
              <a:t>Allreduce</a:t>
            </a:r>
            <a:endParaRPr lang="en-US"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193" name="Oval 192">
            <a:extLst>
              <a:ext uri="{FF2B5EF4-FFF2-40B4-BE49-F238E27FC236}">
                <a16:creationId xmlns:a16="http://schemas.microsoft.com/office/drawing/2014/main" id="{9A5598F9-9314-7A8F-0B5B-59BC98786E43}"/>
              </a:ext>
            </a:extLst>
          </p:cNvPr>
          <p:cNvSpPr/>
          <p:nvPr/>
        </p:nvSpPr>
        <p:spPr>
          <a:xfrm>
            <a:off x="8798375" y="35865328"/>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3134F494-21B4-32F9-20B8-4510AD9547FB}"/>
              </a:ext>
            </a:extLst>
          </p:cNvPr>
          <p:cNvSpPr/>
          <p:nvPr/>
        </p:nvSpPr>
        <p:spPr>
          <a:xfrm>
            <a:off x="8822411" y="34294789"/>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40768651-F48F-CB1B-94B2-03F3EEF405C4}"/>
              </a:ext>
            </a:extLst>
          </p:cNvPr>
          <p:cNvSpPr/>
          <p:nvPr/>
        </p:nvSpPr>
        <p:spPr>
          <a:xfrm>
            <a:off x="9551541" y="34399687"/>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9379B11F-B4A9-6606-371A-0BFBBFC7AE2E}"/>
              </a:ext>
            </a:extLst>
          </p:cNvPr>
          <p:cNvSpPr/>
          <p:nvPr/>
        </p:nvSpPr>
        <p:spPr>
          <a:xfrm>
            <a:off x="10259409" y="34297618"/>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981EF822-EFA6-EC44-7786-EBB3F9E5E869}"/>
              </a:ext>
            </a:extLst>
          </p:cNvPr>
          <p:cNvSpPr/>
          <p:nvPr/>
        </p:nvSpPr>
        <p:spPr>
          <a:xfrm>
            <a:off x="10988539" y="34402516"/>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17A7F5FC-F440-9C4F-1754-F391863F62F3}"/>
              </a:ext>
            </a:extLst>
          </p:cNvPr>
          <p:cNvSpPr/>
          <p:nvPr/>
        </p:nvSpPr>
        <p:spPr>
          <a:xfrm>
            <a:off x="11678507" y="34294789"/>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C7AD55DA-C07D-F838-18B2-DD722DE593FE}"/>
              </a:ext>
            </a:extLst>
          </p:cNvPr>
          <p:cNvSpPr/>
          <p:nvPr/>
        </p:nvSpPr>
        <p:spPr>
          <a:xfrm>
            <a:off x="12407637" y="34399687"/>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E6BDA681-91A2-8461-E413-2949B09573AC}"/>
              </a:ext>
            </a:extLst>
          </p:cNvPr>
          <p:cNvSpPr/>
          <p:nvPr/>
        </p:nvSpPr>
        <p:spPr>
          <a:xfrm>
            <a:off x="12986736" y="34294789"/>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2B585668-6B1F-F0FF-A82E-0E35BEB972B0}"/>
              </a:ext>
            </a:extLst>
          </p:cNvPr>
          <p:cNvSpPr/>
          <p:nvPr/>
        </p:nvSpPr>
        <p:spPr>
          <a:xfrm>
            <a:off x="13715866" y="34399687"/>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3" name="Straight Arrow Connector 202">
            <a:extLst>
              <a:ext uri="{FF2B5EF4-FFF2-40B4-BE49-F238E27FC236}">
                <a16:creationId xmlns:a16="http://schemas.microsoft.com/office/drawing/2014/main" id="{C15A0924-11D8-4709-27E7-149A2D6C4C18}"/>
              </a:ext>
            </a:extLst>
          </p:cNvPr>
          <p:cNvCxnSpPr>
            <a:cxnSpLocks/>
          </p:cNvCxnSpPr>
          <p:nvPr/>
        </p:nvCxnSpPr>
        <p:spPr>
          <a:xfrm flipH="1">
            <a:off x="9113110" y="34951220"/>
            <a:ext cx="7678" cy="6984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4" name="Straight Arrow Connector 203">
            <a:extLst>
              <a:ext uri="{FF2B5EF4-FFF2-40B4-BE49-F238E27FC236}">
                <a16:creationId xmlns:a16="http://schemas.microsoft.com/office/drawing/2014/main" id="{752CE27B-43BA-D72A-5C31-6FFE9C84C078}"/>
              </a:ext>
            </a:extLst>
          </p:cNvPr>
          <p:cNvCxnSpPr>
            <a:cxnSpLocks/>
          </p:cNvCxnSpPr>
          <p:nvPr/>
        </p:nvCxnSpPr>
        <p:spPr>
          <a:xfrm>
            <a:off x="10550929" y="34931271"/>
            <a:ext cx="23205" cy="7123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5" name="Straight Arrow Connector 204">
            <a:extLst>
              <a:ext uri="{FF2B5EF4-FFF2-40B4-BE49-F238E27FC236}">
                <a16:creationId xmlns:a16="http://schemas.microsoft.com/office/drawing/2014/main" id="{13B7D21C-15A2-F7C3-2CBA-9B9EC2A1796B}"/>
              </a:ext>
            </a:extLst>
          </p:cNvPr>
          <p:cNvCxnSpPr>
            <a:cxnSpLocks/>
          </p:cNvCxnSpPr>
          <p:nvPr/>
        </p:nvCxnSpPr>
        <p:spPr>
          <a:xfrm>
            <a:off x="11933283" y="34928326"/>
            <a:ext cx="9250" cy="7469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6" name="Straight Arrow Connector 205">
            <a:extLst>
              <a:ext uri="{FF2B5EF4-FFF2-40B4-BE49-F238E27FC236}">
                <a16:creationId xmlns:a16="http://schemas.microsoft.com/office/drawing/2014/main" id="{D7CF2137-B213-6B41-7102-D8DB583F47BF}"/>
              </a:ext>
            </a:extLst>
          </p:cNvPr>
          <p:cNvCxnSpPr>
            <a:cxnSpLocks/>
          </p:cNvCxnSpPr>
          <p:nvPr/>
        </p:nvCxnSpPr>
        <p:spPr>
          <a:xfrm>
            <a:off x="13310889" y="34929177"/>
            <a:ext cx="1198" cy="7941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0" name="Oval 209">
            <a:extLst>
              <a:ext uri="{FF2B5EF4-FFF2-40B4-BE49-F238E27FC236}">
                <a16:creationId xmlns:a16="http://schemas.microsoft.com/office/drawing/2014/main" id="{4DE88D41-2980-7189-CDCE-CE6F1C356229}"/>
              </a:ext>
            </a:extLst>
          </p:cNvPr>
          <p:cNvSpPr/>
          <p:nvPr/>
        </p:nvSpPr>
        <p:spPr>
          <a:xfrm>
            <a:off x="10317200" y="3586281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44778103-9F17-6AC9-36A0-3D68CB92934E}"/>
              </a:ext>
            </a:extLst>
          </p:cNvPr>
          <p:cNvSpPr/>
          <p:nvPr/>
        </p:nvSpPr>
        <p:spPr>
          <a:xfrm>
            <a:off x="11626635" y="3586080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4585441E-E9B2-FB7D-4803-20B09F8B1C39}"/>
              </a:ext>
            </a:extLst>
          </p:cNvPr>
          <p:cNvSpPr/>
          <p:nvPr/>
        </p:nvSpPr>
        <p:spPr>
          <a:xfrm>
            <a:off x="13005226" y="3586080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25" name="Straight Arrow Connector 224">
            <a:extLst>
              <a:ext uri="{FF2B5EF4-FFF2-40B4-BE49-F238E27FC236}">
                <a16:creationId xmlns:a16="http://schemas.microsoft.com/office/drawing/2014/main" id="{6F7D21E5-070C-828D-4D03-12F46B28B0B8}"/>
              </a:ext>
            </a:extLst>
          </p:cNvPr>
          <p:cNvCxnSpPr>
            <a:cxnSpLocks/>
          </p:cNvCxnSpPr>
          <p:nvPr/>
        </p:nvCxnSpPr>
        <p:spPr>
          <a:xfrm>
            <a:off x="9575231" y="34751846"/>
            <a:ext cx="3053188" cy="9504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6" name="Straight Arrow Connector 225">
            <a:extLst>
              <a:ext uri="{FF2B5EF4-FFF2-40B4-BE49-F238E27FC236}">
                <a16:creationId xmlns:a16="http://schemas.microsoft.com/office/drawing/2014/main" id="{F6D10E61-2F10-1D02-9CAD-4158835B4819}"/>
              </a:ext>
            </a:extLst>
          </p:cNvPr>
          <p:cNvCxnSpPr>
            <a:cxnSpLocks/>
          </p:cNvCxnSpPr>
          <p:nvPr/>
        </p:nvCxnSpPr>
        <p:spPr>
          <a:xfrm>
            <a:off x="9368641" y="34862630"/>
            <a:ext cx="1891422" cy="8126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7" name="Straight Arrow Connector 226">
            <a:extLst>
              <a:ext uri="{FF2B5EF4-FFF2-40B4-BE49-F238E27FC236}">
                <a16:creationId xmlns:a16="http://schemas.microsoft.com/office/drawing/2014/main" id="{4E7DAA15-BA9B-7DEC-B1E3-DE3C16B9963A}"/>
              </a:ext>
            </a:extLst>
          </p:cNvPr>
          <p:cNvCxnSpPr>
            <a:cxnSpLocks/>
          </p:cNvCxnSpPr>
          <p:nvPr/>
        </p:nvCxnSpPr>
        <p:spPr>
          <a:xfrm>
            <a:off x="9226658" y="34935735"/>
            <a:ext cx="985916" cy="731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8" name="Straight Arrow Connector 227">
            <a:extLst>
              <a:ext uri="{FF2B5EF4-FFF2-40B4-BE49-F238E27FC236}">
                <a16:creationId xmlns:a16="http://schemas.microsoft.com/office/drawing/2014/main" id="{E785C2BD-E0E7-C2E3-E806-56760838E725}"/>
              </a:ext>
            </a:extLst>
          </p:cNvPr>
          <p:cNvCxnSpPr>
            <a:cxnSpLocks/>
          </p:cNvCxnSpPr>
          <p:nvPr/>
        </p:nvCxnSpPr>
        <p:spPr>
          <a:xfrm>
            <a:off x="10929192" y="34788821"/>
            <a:ext cx="2057544" cy="8783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9" name="Straight Arrow Connector 228">
            <a:extLst>
              <a:ext uri="{FF2B5EF4-FFF2-40B4-BE49-F238E27FC236}">
                <a16:creationId xmlns:a16="http://schemas.microsoft.com/office/drawing/2014/main" id="{8DAFD817-E5A6-8683-7C3F-87599DC7E6F7}"/>
              </a:ext>
            </a:extLst>
          </p:cNvPr>
          <p:cNvCxnSpPr>
            <a:cxnSpLocks/>
          </p:cNvCxnSpPr>
          <p:nvPr/>
        </p:nvCxnSpPr>
        <p:spPr>
          <a:xfrm>
            <a:off x="10727162" y="34883231"/>
            <a:ext cx="1116523" cy="7664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0" name="Straight Arrow Connector 229">
            <a:extLst>
              <a:ext uri="{FF2B5EF4-FFF2-40B4-BE49-F238E27FC236}">
                <a16:creationId xmlns:a16="http://schemas.microsoft.com/office/drawing/2014/main" id="{F1BBC452-9237-0D04-C084-AB5A57693081}"/>
              </a:ext>
            </a:extLst>
          </p:cNvPr>
          <p:cNvCxnSpPr>
            <a:cxnSpLocks/>
          </p:cNvCxnSpPr>
          <p:nvPr/>
        </p:nvCxnSpPr>
        <p:spPr>
          <a:xfrm flipH="1">
            <a:off x="9495166" y="34897916"/>
            <a:ext cx="808035" cy="7517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1" name="Straight Arrow Connector 230">
            <a:extLst>
              <a:ext uri="{FF2B5EF4-FFF2-40B4-BE49-F238E27FC236}">
                <a16:creationId xmlns:a16="http://schemas.microsoft.com/office/drawing/2014/main" id="{52FC9C12-A3AE-24D2-AEE0-271EE45267E5}"/>
              </a:ext>
            </a:extLst>
          </p:cNvPr>
          <p:cNvCxnSpPr>
            <a:cxnSpLocks/>
          </p:cNvCxnSpPr>
          <p:nvPr/>
        </p:nvCxnSpPr>
        <p:spPr>
          <a:xfrm flipH="1">
            <a:off x="9798835" y="34729572"/>
            <a:ext cx="1741286" cy="9140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2" name="Straight Arrow Connector 231">
            <a:extLst>
              <a:ext uri="{FF2B5EF4-FFF2-40B4-BE49-F238E27FC236}">
                <a16:creationId xmlns:a16="http://schemas.microsoft.com/office/drawing/2014/main" id="{EB4ACAB8-F14D-C516-82B6-153BC44B65CB}"/>
              </a:ext>
            </a:extLst>
          </p:cNvPr>
          <p:cNvCxnSpPr>
            <a:cxnSpLocks/>
          </p:cNvCxnSpPr>
          <p:nvPr/>
        </p:nvCxnSpPr>
        <p:spPr>
          <a:xfrm flipH="1">
            <a:off x="10759885" y="34828756"/>
            <a:ext cx="933264" cy="8723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3" name="Straight Arrow Connector 232">
            <a:extLst>
              <a:ext uri="{FF2B5EF4-FFF2-40B4-BE49-F238E27FC236}">
                <a16:creationId xmlns:a16="http://schemas.microsoft.com/office/drawing/2014/main" id="{29366990-5193-566A-3ED9-831C48859668}"/>
              </a:ext>
            </a:extLst>
          </p:cNvPr>
          <p:cNvCxnSpPr>
            <a:cxnSpLocks/>
          </p:cNvCxnSpPr>
          <p:nvPr/>
        </p:nvCxnSpPr>
        <p:spPr>
          <a:xfrm>
            <a:off x="12161053" y="34842748"/>
            <a:ext cx="977775" cy="8008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4" name="Straight Arrow Connector 233">
            <a:extLst>
              <a:ext uri="{FF2B5EF4-FFF2-40B4-BE49-F238E27FC236}">
                <a16:creationId xmlns:a16="http://schemas.microsoft.com/office/drawing/2014/main" id="{1FFAAF2F-63AC-28F8-9B06-86EB15FD7FBD}"/>
              </a:ext>
            </a:extLst>
          </p:cNvPr>
          <p:cNvCxnSpPr>
            <a:cxnSpLocks/>
          </p:cNvCxnSpPr>
          <p:nvPr/>
        </p:nvCxnSpPr>
        <p:spPr>
          <a:xfrm flipH="1">
            <a:off x="9360696" y="34714205"/>
            <a:ext cx="3489457" cy="8447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5" name="Straight Arrow Connector 234">
            <a:extLst>
              <a:ext uri="{FF2B5EF4-FFF2-40B4-BE49-F238E27FC236}">
                <a16:creationId xmlns:a16="http://schemas.microsoft.com/office/drawing/2014/main" id="{B0BB864C-19EB-43C3-2A9E-D4675A1761DA}"/>
              </a:ext>
            </a:extLst>
          </p:cNvPr>
          <p:cNvCxnSpPr>
            <a:cxnSpLocks/>
          </p:cNvCxnSpPr>
          <p:nvPr/>
        </p:nvCxnSpPr>
        <p:spPr>
          <a:xfrm flipH="1">
            <a:off x="10999793" y="34812473"/>
            <a:ext cx="1963409" cy="8716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6" name="Straight Arrow Connector 235">
            <a:extLst>
              <a:ext uri="{FF2B5EF4-FFF2-40B4-BE49-F238E27FC236}">
                <a16:creationId xmlns:a16="http://schemas.microsoft.com/office/drawing/2014/main" id="{70F9A68F-D109-5C12-958A-296EB34ABD39}"/>
              </a:ext>
            </a:extLst>
          </p:cNvPr>
          <p:cNvCxnSpPr>
            <a:cxnSpLocks/>
          </p:cNvCxnSpPr>
          <p:nvPr/>
        </p:nvCxnSpPr>
        <p:spPr>
          <a:xfrm flipH="1">
            <a:off x="12151212" y="34876722"/>
            <a:ext cx="1019559" cy="7543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7" name="TextBox 236">
            <a:extLst>
              <a:ext uri="{FF2B5EF4-FFF2-40B4-BE49-F238E27FC236}">
                <a16:creationId xmlns:a16="http://schemas.microsoft.com/office/drawing/2014/main" id="{CE5E128B-1FCA-B094-23F5-9B519B29D97D}"/>
              </a:ext>
            </a:extLst>
          </p:cNvPr>
          <p:cNvSpPr txBox="1"/>
          <p:nvPr/>
        </p:nvSpPr>
        <p:spPr>
          <a:xfrm>
            <a:off x="8914400" y="34955501"/>
            <a:ext cx="4749396" cy="477054"/>
          </a:xfrm>
          <a:prstGeom prst="rect">
            <a:avLst/>
          </a:prstGeom>
          <a:solidFill>
            <a:schemeClr val="bg1"/>
          </a:solidFill>
          <a:ln>
            <a:solidFill>
              <a:schemeClr val="tx1"/>
            </a:solidFill>
          </a:ln>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Gates</a:t>
            </a:r>
          </a:p>
        </p:txBody>
      </p:sp>
      <p:sp>
        <p:nvSpPr>
          <p:cNvPr id="238" name="Rectangle 237">
            <a:extLst>
              <a:ext uri="{FF2B5EF4-FFF2-40B4-BE49-F238E27FC236}">
                <a16:creationId xmlns:a16="http://schemas.microsoft.com/office/drawing/2014/main" id="{A8B6F0A6-54C7-B48C-43AB-88DCA285C257}"/>
              </a:ext>
            </a:extLst>
          </p:cNvPr>
          <p:cNvSpPr/>
          <p:nvPr/>
        </p:nvSpPr>
        <p:spPr>
          <a:xfrm>
            <a:off x="9255305" y="36486524"/>
            <a:ext cx="165006" cy="3546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6D19F545-9CC9-122A-F88F-05EB33DA3F9E}"/>
              </a:ext>
            </a:extLst>
          </p:cNvPr>
          <p:cNvSpPr/>
          <p:nvPr/>
        </p:nvSpPr>
        <p:spPr>
          <a:xfrm>
            <a:off x="8779900" y="36487705"/>
            <a:ext cx="165006" cy="3546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307A316A-4F42-05B0-1631-7215D27A5934}"/>
              </a:ext>
            </a:extLst>
          </p:cNvPr>
          <p:cNvSpPr/>
          <p:nvPr/>
        </p:nvSpPr>
        <p:spPr>
          <a:xfrm>
            <a:off x="9094704" y="36485341"/>
            <a:ext cx="165006" cy="3546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1CE9265D-87F6-DDBF-1857-6B84B312FDBD}"/>
              </a:ext>
            </a:extLst>
          </p:cNvPr>
          <p:cNvSpPr/>
          <p:nvPr/>
        </p:nvSpPr>
        <p:spPr>
          <a:xfrm>
            <a:off x="8944906" y="36486523"/>
            <a:ext cx="165006" cy="3546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FDEF7C4E-A7DD-C67F-530F-D708A5560F08}"/>
              </a:ext>
            </a:extLst>
          </p:cNvPr>
          <p:cNvSpPr/>
          <p:nvPr/>
        </p:nvSpPr>
        <p:spPr>
          <a:xfrm>
            <a:off x="10748028" y="36496841"/>
            <a:ext cx="165006" cy="3546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724C8C0A-EB52-A464-7A5B-4CE8ABCEB225}"/>
              </a:ext>
            </a:extLst>
          </p:cNvPr>
          <p:cNvSpPr/>
          <p:nvPr/>
        </p:nvSpPr>
        <p:spPr>
          <a:xfrm>
            <a:off x="10272623" y="36498022"/>
            <a:ext cx="165006" cy="3546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1CE831A5-059D-5781-8309-2D39A721ADBC}"/>
              </a:ext>
            </a:extLst>
          </p:cNvPr>
          <p:cNvSpPr/>
          <p:nvPr/>
        </p:nvSpPr>
        <p:spPr>
          <a:xfrm>
            <a:off x="10587427" y="36495658"/>
            <a:ext cx="165006" cy="3546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63D1F4E2-2F66-82C3-82A4-B7567DBCBBA3}"/>
              </a:ext>
            </a:extLst>
          </p:cNvPr>
          <p:cNvSpPr/>
          <p:nvPr/>
        </p:nvSpPr>
        <p:spPr>
          <a:xfrm>
            <a:off x="10437629" y="36496840"/>
            <a:ext cx="165006" cy="3546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949E6104-55C9-9638-5475-4AB45A30138B}"/>
              </a:ext>
            </a:extLst>
          </p:cNvPr>
          <p:cNvSpPr/>
          <p:nvPr/>
        </p:nvSpPr>
        <p:spPr>
          <a:xfrm>
            <a:off x="12096971" y="36485341"/>
            <a:ext cx="165006" cy="3546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B0DA7BDD-16A7-D027-2166-DCA933C71C7D}"/>
              </a:ext>
            </a:extLst>
          </p:cNvPr>
          <p:cNvSpPr/>
          <p:nvPr/>
        </p:nvSpPr>
        <p:spPr>
          <a:xfrm>
            <a:off x="11621566" y="36486522"/>
            <a:ext cx="165006" cy="3546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17141F1F-312D-5AED-2BFE-048779E666AB}"/>
              </a:ext>
            </a:extLst>
          </p:cNvPr>
          <p:cNvSpPr/>
          <p:nvPr/>
        </p:nvSpPr>
        <p:spPr>
          <a:xfrm>
            <a:off x="11936370" y="36484158"/>
            <a:ext cx="165006" cy="3546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4CAD7B95-1DB5-FCD8-3B8E-6C00C97E77E5}"/>
              </a:ext>
            </a:extLst>
          </p:cNvPr>
          <p:cNvSpPr/>
          <p:nvPr/>
        </p:nvSpPr>
        <p:spPr>
          <a:xfrm>
            <a:off x="11786572" y="36485340"/>
            <a:ext cx="165006" cy="3546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FEBD091A-4A81-5D14-EBB7-F6ED93161D55}"/>
              </a:ext>
            </a:extLst>
          </p:cNvPr>
          <p:cNvSpPr/>
          <p:nvPr/>
        </p:nvSpPr>
        <p:spPr>
          <a:xfrm>
            <a:off x="13424688" y="36485234"/>
            <a:ext cx="165006" cy="3546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ED72AF20-12C3-3ED6-FFF5-4911DC25741A}"/>
              </a:ext>
            </a:extLst>
          </p:cNvPr>
          <p:cNvSpPr/>
          <p:nvPr/>
        </p:nvSpPr>
        <p:spPr>
          <a:xfrm>
            <a:off x="12949283" y="36486415"/>
            <a:ext cx="165006" cy="3546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F7048EAD-801E-8BC2-0A88-98AB5A34B850}"/>
              </a:ext>
            </a:extLst>
          </p:cNvPr>
          <p:cNvSpPr/>
          <p:nvPr/>
        </p:nvSpPr>
        <p:spPr>
          <a:xfrm>
            <a:off x="13264087" y="36484051"/>
            <a:ext cx="165006" cy="3546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E46FC643-7821-7584-78AB-3143F6F3EFC3}"/>
              </a:ext>
            </a:extLst>
          </p:cNvPr>
          <p:cNvSpPr/>
          <p:nvPr/>
        </p:nvSpPr>
        <p:spPr>
          <a:xfrm>
            <a:off x="13114289" y="36485233"/>
            <a:ext cx="165006" cy="3546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Google Shape;44;g24361600e24_1_7">
            <a:extLst>
              <a:ext uri="{FF2B5EF4-FFF2-40B4-BE49-F238E27FC236}">
                <a16:creationId xmlns:a16="http://schemas.microsoft.com/office/drawing/2014/main" id="{7F60AA53-399F-5A21-F18C-03064F9E47C2}"/>
              </a:ext>
            </a:extLst>
          </p:cNvPr>
          <p:cNvSpPr txBox="1"/>
          <p:nvPr/>
        </p:nvSpPr>
        <p:spPr>
          <a:xfrm>
            <a:off x="1540211" y="24561418"/>
            <a:ext cx="12473324" cy="3398316"/>
          </a:xfrm>
          <a:prstGeom prst="rect">
            <a:avLst/>
          </a:prstGeom>
          <a:noFill/>
          <a:ln>
            <a:noFill/>
          </a:ln>
        </p:spPr>
        <p:txBody>
          <a:bodyPr spcFirstLastPara="1" wrap="square" lIns="88875" tIns="44425" rIns="88875" bIns="44425" anchor="t" anchorCtr="0">
            <a:spAutoFit/>
          </a:bodyPr>
          <a:lstStyle/>
          <a:p>
            <a:pPr marL="342900" lvl="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Send and unsend are implemented with </a:t>
            </a:r>
            <a:r>
              <a:rPr lang="en-US" sz="2500" dirty="0" err="1">
                <a:solidFill>
                  <a:schemeClr val="dk1"/>
                </a:solidFill>
                <a:latin typeface="Open Sans"/>
                <a:ea typeface="Open Sans"/>
                <a:cs typeface="Open Sans"/>
              </a:rPr>
              <a:t>TP_comm</a:t>
            </a:r>
            <a:r>
              <a:rPr lang="en-US" sz="2500" dirty="0">
                <a:solidFill>
                  <a:schemeClr val="dk1"/>
                </a:solidFill>
                <a:latin typeface="Open Sans"/>
                <a:ea typeface="Open Sans"/>
                <a:cs typeface="Open Sans"/>
              </a:rPr>
              <a:t> using 2 buffered EPR pairs for each node </a:t>
            </a:r>
          </a:p>
          <a:p>
            <a:pPr marL="342900" lvl="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Receive is implemented using feedback from the classical measurements in </a:t>
            </a:r>
            <a:r>
              <a:rPr lang="en-US" sz="2500" dirty="0" err="1">
                <a:solidFill>
                  <a:schemeClr val="dk1"/>
                </a:solidFill>
                <a:latin typeface="Open Sans"/>
                <a:ea typeface="Open Sans"/>
                <a:cs typeface="Open Sans"/>
              </a:rPr>
              <a:t>TP_Comm</a:t>
            </a:r>
            <a:r>
              <a:rPr lang="en-US" sz="2500" dirty="0">
                <a:solidFill>
                  <a:schemeClr val="dk1"/>
                </a:solidFill>
                <a:latin typeface="Open Sans"/>
                <a:ea typeface="Open Sans"/>
                <a:cs typeface="Open Sans"/>
              </a:rPr>
              <a:t> for blocking functionality</a:t>
            </a:r>
          </a:p>
          <a:p>
            <a:pPr marL="342900" lvl="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Designed an interface to replace any quantum circuit with remote multi-qubit gates into one that uses QMPI’s point to point communication</a:t>
            </a:r>
          </a:p>
          <a:p>
            <a:pPr marL="342900" lvl="0" indent="-342900" algn="just">
              <a:spcBef>
                <a:spcPts val="1200"/>
              </a:spcBef>
              <a:buClr>
                <a:schemeClr val="dk1"/>
              </a:buClr>
              <a:buSzPts val="2500"/>
              <a:buFont typeface="Arial" panose="020B0604020202020204" pitchFamily="34" charset="0"/>
              <a:buChar char="•"/>
            </a:pPr>
            <a:endParaRPr sz="2500" dirty="0">
              <a:solidFill>
                <a:schemeClr val="dk1"/>
              </a:solidFill>
              <a:latin typeface="Open Sans"/>
              <a:ea typeface="Open Sans"/>
              <a:cs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37" name="Picture 36" descr="A picture containing text, screenshot, line, parallel&#10;&#10;Description automatically generated">
            <a:extLst>
              <a:ext uri="{FF2B5EF4-FFF2-40B4-BE49-F238E27FC236}">
                <a16:creationId xmlns:a16="http://schemas.microsoft.com/office/drawing/2014/main" id="{79456237-0855-0EC0-C441-1739FFC35741}"/>
              </a:ext>
            </a:extLst>
          </p:cNvPr>
          <p:cNvPicPr>
            <a:picLocks noChangeAspect="1"/>
          </p:cNvPicPr>
          <p:nvPr/>
        </p:nvPicPr>
        <p:blipFill rotWithShape="1">
          <a:blip r:embed="rId3"/>
          <a:srcRect b="20684"/>
          <a:stretch/>
        </p:blipFill>
        <p:spPr>
          <a:xfrm>
            <a:off x="25001580" y="21563736"/>
            <a:ext cx="5835602" cy="3828099"/>
          </a:xfrm>
          <a:prstGeom prst="rect">
            <a:avLst/>
          </a:prstGeom>
        </p:spPr>
      </p:pic>
      <p:sp>
        <p:nvSpPr>
          <p:cNvPr id="123" name="Google Shape;123;g24361600e24_1_82"/>
          <p:cNvSpPr txBox="1"/>
          <p:nvPr/>
        </p:nvSpPr>
        <p:spPr>
          <a:xfrm>
            <a:off x="5207100" y="5993374"/>
            <a:ext cx="294894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00"/>
              <a:buFont typeface="Arial"/>
              <a:buNone/>
            </a:pPr>
            <a:r>
              <a:rPr lang="en-US" sz="4200" b="1" i="0" u="none" strike="noStrike" cap="none" dirty="0">
                <a:solidFill>
                  <a:schemeClr val="lt1"/>
                </a:solidFill>
                <a:latin typeface="Encode Sans"/>
                <a:ea typeface="Encode Sans"/>
                <a:cs typeface="Encode Sans"/>
                <a:sym typeface="Encode Sans"/>
              </a:rPr>
              <a:t>STUDENTS: Yue Shi, Tommy Nguyen</a:t>
            </a:r>
            <a:endParaRPr lang="en-US" sz="3500" b="1" i="0" u="none" strike="noStrike" cap="none" dirty="0">
              <a:solidFill>
                <a:schemeClr val="lt1"/>
              </a:solidFill>
              <a:latin typeface="Encode Sans"/>
              <a:ea typeface="Encode Sans"/>
              <a:cs typeface="Encode Sans"/>
              <a:sym typeface="Encode Sans"/>
            </a:endParaRPr>
          </a:p>
        </p:txBody>
      </p:sp>
      <p:sp>
        <p:nvSpPr>
          <p:cNvPr id="124" name="Google Shape;124;g24361600e24_1_82"/>
          <p:cNvSpPr txBox="1"/>
          <p:nvPr/>
        </p:nvSpPr>
        <p:spPr>
          <a:xfrm>
            <a:off x="11372338" y="40245614"/>
            <a:ext cx="15158358" cy="422419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200"/>
              <a:buFont typeface="Arial"/>
              <a:buNone/>
            </a:pPr>
            <a:r>
              <a:rPr lang="en-US" sz="4200" b="1" i="0" u="none" strike="noStrike" cap="none" dirty="0">
                <a:solidFill>
                  <a:schemeClr val="lt1"/>
                </a:solidFill>
                <a:latin typeface="Encode Sans"/>
                <a:ea typeface="Encode Sans"/>
                <a:cs typeface="Encode Sans"/>
                <a:sym typeface="Encode Sans"/>
              </a:rPr>
              <a:t>ADVISERS:  </a:t>
            </a:r>
            <a:r>
              <a:rPr lang="en-US" sz="3000" b="1" i="0" u="none" strike="noStrike" cap="none" dirty="0">
                <a:solidFill>
                  <a:schemeClr val="lt1"/>
                </a:solidFill>
                <a:latin typeface="Encode Sans"/>
                <a:ea typeface="Encode Sans"/>
                <a:cs typeface="Encode Sans"/>
                <a:sym typeface="Encode Sans"/>
              </a:rPr>
              <a:t>Ang Li, Samuel Stein, Tim </a:t>
            </a:r>
            <a:r>
              <a:rPr lang="en-US" sz="3000" b="1" i="0" u="none" strike="noStrike" cap="none" dirty="0" err="1">
                <a:solidFill>
                  <a:schemeClr val="lt1"/>
                </a:solidFill>
                <a:latin typeface="Encode Sans"/>
                <a:ea typeface="Encode Sans"/>
                <a:cs typeface="Encode Sans"/>
                <a:sym typeface="Encode Sans"/>
              </a:rPr>
              <a:t>Stavenger</a:t>
            </a:r>
            <a:r>
              <a:rPr lang="en-US" sz="3000" b="1" i="0" u="none" strike="noStrike" cap="none" dirty="0">
                <a:solidFill>
                  <a:schemeClr val="lt1"/>
                </a:solidFill>
                <a:latin typeface="Encode Sans"/>
                <a:ea typeface="Encode Sans"/>
                <a:cs typeface="Encode Sans"/>
                <a:sym typeface="Encode Sans"/>
              </a:rPr>
              <a:t>, Marvin Warner (PNNL); Martin </a:t>
            </a:r>
            <a:r>
              <a:rPr lang="en-US" sz="3000" b="1" i="0" u="none" strike="noStrike" cap="none" dirty="0" err="1">
                <a:solidFill>
                  <a:schemeClr val="lt1"/>
                </a:solidFill>
                <a:latin typeface="Encode Sans"/>
                <a:ea typeface="Encode Sans"/>
                <a:cs typeface="Encode Sans"/>
                <a:sym typeface="Encode Sans"/>
              </a:rPr>
              <a:t>Roetteler</a:t>
            </a:r>
            <a:r>
              <a:rPr lang="en-US" sz="3000" b="1" dirty="0">
                <a:solidFill>
                  <a:schemeClr val="lt1"/>
                </a:solidFill>
                <a:latin typeface="Encode Sans"/>
                <a:ea typeface="Encode Sans"/>
                <a:cs typeface="Encode Sans"/>
                <a:sym typeface="Encode Sans"/>
              </a:rPr>
              <a:t> (Microsoft)</a:t>
            </a: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000"/>
              <a:buFont typeface="Arial"/>
              <a:buNone/>
            </a:pPr>
            <a:r>
              <a:rPr lang="en-US" sz="4200" b="1" i="0" u="none" strike="noStrike" cap="none" dirty="0">
                <a:solidFill>
                  <a:schemeClr val="lt1"/>
                </a:solidFill>
                <a:latin typeface="Encode Sans"/>
                <a:ea typeface="Encode Sans"/>
                <a:cs typeface="Encode Sans"/>
                <a:sym typeface="Encode Sans"/>
              </a:rPr>
              <a:t>SPONSOR:  </a:t>
            </a:r>
            <a:r>
              <a:rPr lang="en-US" sz="3000" b="1" i="0" u="none" strike="noStrike" cap="none" dirty="0">
                <a:solidFill>
                  <a:schemeClr val="lt1"/>
                </a:solidFill>
                <a:latin typeface="Encode Sans"/>
                <a:ea typeface="Encode Sans"/>
                <a:cs typeface="Encode Sans"/>
                <a:sym typeface="Encode Sans"/>
              </a:rPr>
              <a:t>ELECTRICAL &amp; COMPUTER ENGINEERING DEPARTMENT, UNIVERSITY OF WASHINGTON</a:t>
            </a: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500"/>
              <a:buFont typeface="Arial"/>
              <a:buNone/>
            </a:pPr>
            <a:endParaRPr sz="3500" b="1" i="0" u="none" strike="noStrike" cap="none" dirty="0">
              <a:solidFill>
                <a:schemeClr val="lt1"/>
              </a:solidFill>
              <a:latin typeface="Encode Sans"/>
              <a:ea typeface="Encode Sans"/>
              <a:cs typeface="Encode Sans"/>
              <a:sym typeface="Encode Sans"/>
            </a:endParaRPr>
          </a:p>
        </p:txBody>
      </p:sp>
      <p:sp>
        <p:nvSpPr>
          <p:cNvPr id="125" name="Google Shape;125;g24361600e24_1_82"/>
          <p:cNvSpPr txBox="1"/>
          <p:nvPr/>
        </p:nvSpPr>
        <p:spPr>
          <a:xfrm>
            <a:off x="5207100" y="1131326"/>
            <a:ext cx="22034400" cy="404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100"/>
              <a:buFont typeface="Arial"/>
              <a:buNone/>
            </a:pPr>
            <a:r>
              <a:rPr lang="en-US" altLang="zh-CN" sz="8100" b="1" dirty="0">
                <a:solidFill>
                  <a:srgbClr val="FFFFFF"/>
                </a:solidFill>
                <a:latin typeface="Encode Sans"/>
                <a:sym typeface="Encode Sans"/>
              </a:rPr>
              <a:t>EE 522 Capstone: </a:t>
            </a:r>
            <a:r>
              <a:rPr lang="en-US" sz="8100" b="1" dirty="0">
                <a:solidFill>
                  <a:srgbClr val="FFFFFF"/>
                </a:solidFill>
                <a:latin typeface="Encode Sans"/>
                <a:sym typeface="Encode Sans"/>
              </a:rPr>
              <a:t>A Reference Implementation for a Quantum Message Passing Interface </a:t>
            </a:r>
            <a:r>
              <a:rPr lang="en-US" sz="8100" b="1" i="0" u="none" strike="noStrike" cap="none" dirty="0">
                <a:solidFill>
                  <a:srgbClr val="FFFFFF"/>
                </a:solidFill>
                <a:latin typeface="Encode Sans"/>
                <a:ea typeface="Arial"/>
                <a:cs typeface="Arial"/>
                <a:sym typeface="Encode Sans"/>
              </a:rPr>
              <a:t>(QMPI)</a:t>
            </a:r>
            <a:endParaRPr lang="en-US"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 name="Google Shape;42;g24361600e24_1_7">
            <a:extLst>
              <a:ext uri="{FF2B5EF4-FFF2-40B4-BE49-F238E27FC236}">
                <a16:creationId xmlns:a16="http://schemas.microsoft.com/office/drawing/2014/main" id="{D8DB7F8B-FDA9-76B0-049E-23915CBC7380}"/>
              </a:ext>
            </a:extLst>
          </p:cNvPr>
          <p:cNvSpPr txBox="1"/>
          <p:nvPr/>
        </p:nvSpPr>
        <p:spPr>
          <a:xfrm>
            <a:off x="1464914" y="8950106"/>
            <a:ext cx="12503583" cy="5937472"/>
          </a:xfrm>
          <a:prstGeom prst="rect">
            <a:avLst/>
          </a:prstGeom>
          <a:noFill/>
          <a:ln>
            <a:noFill/>
          </a:ln>
        </p:spPr>
        <p:txBody>
          <a:bodyPr spcFirstLastPara="1" wrap="square" lIns="88875" tIns="44425" rIns="88875" bIns="44425" anchor="t" anchorCtr="0">
            <a:spAutoFit/>
          </a:bodyPr>
          <a:lstStyle>
            <a:defPPr marR="0" lvl="0" algn="l" rtl="0">
              <a:lnSpc>
                <a:spcPct val="100000"/>
              </a:lnSpc>
              <a:spcBef>
                <a:spcPts val="0"/>
              </a:spcBef>
              <a:spcAft>
                <a:spcPts val="0"/>
              </a:spcAft>
            </a:defPPr>
            <a:lvl1pPr marL="444490" indent="-444490" algn="just">
              <a:spcBef>
                <a:spcPts val="1200"/>
              </a:spcBef>
              <a:buClr>
                <a:schemeClr val="dk1"/>
              </a:buClr>
              <a:buSzPts val="2500"/>
              <a:buChar char="•"/>
              <a:defRPr sz="2500">
                <a:solidFill>
                  <a:schemeClr val="dk1"/>
                </a:solidFill>
                <a:latin typeface="Open Sans"/>
                <a:ea typeface="Open Sans"/>
                <a:cs typeface="Open Sans"/>
              </a:defRPr>
            </a:lvl1pPr>
          </a:lstStyle>
          <a:p>
            <a:r>
              <a:rPr lang="en-US" b="1" dirty="0"/>
              <a:t>Scalability: </a:t>
            </a:r>
            <a:r>
              <a:rPr lang="en-US" dirty="0"/>
              <a:t>Distributed Quantum Computing and QMPI can be used to connect multiple quantum processors to overcome the difficulty of finite qubit resources, especially in the NISQ era where noise is correlated with qubit number</a:t>
            </a:r>
          </a:p>
          <a:p>
            <a:r>
              <a:rPr lang="en-US" b="1" dirty="0"/>
              <a:t>Interoperability</a:t>
            </a:r>
            <a:r>
              <a:rPr lang="en-US" dirty="0"/>
              <a:t>: QMPI is an important step for creating a standard communication protocol between different quantum computers. This ensures interoperability between quantum devices from different hardware, just as MPI does for classical computers. This is vital in developing a global quantum internet, where quantum computers can communicate and collaborate effectively</a:t>
            </a:r>
            <a:endParaRPr lang="en-US" b="1" dirty="0"/>
          </a:p>
          <a:p>
            <a:r>
              <a:rPr lang="en-US" b="1" dirty="0"/>
              <a:t>Quantum Advantage: </a:t>
            </a:r>
            <a:r>
              <a:rPr lang="en-US" dirty="0"/>
              <a:t>Distributed Quantum Computing and QMPI are crucial for harnessing the full potential of quantum computers. By distributing quantum resources, latency can be increased for complex computations, thereby enhancing the quantum advantage</a:t>
            </a:r>
          </a:p>
        </p:txBody>
      </p:sp>
      <p:sp>
        <p:nvSpPr>
          <p:cNvPr id="3" name="Google Shape;43;g24361600e24_1_7">
            <a:extLst>
              <a:ext uri="{FF2B5EF4-FFF2-40B4-BE49-F238E27FC236}">
                <a16:creationId xmlns:a16="http://schemas.microsoft.com/office/drawing/2014/main" id="{95A6F70B-16CE-3549-3B42-2480AFE4DE4F}"/>
              </a:ext>
            </a:extLst>
          </p:cNvPr>
          <p:cNvSpPr/>
          <p:nvPr/>
        </p:nvSpPr>
        <p:spPr>
          <a:xfrm>
            <a:off x="1486139" y="7833157"/>
            <a:ext cx="126090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dirty="0">
                <a:solidFill>
                  <a:srgbClr val="FFFFFF"/>
                </a:solidFill>
                <a:latin typeface="Encode Sans"/>
                <a:sym typeface="Encode Sans"/>
              </a:rPr>
              <a:t>Distributed Quantum Computing &amp; Quantum MPI</a:t>
            </a:r>
            <a:endParaRPr sz="1400" b="0" i="0" u="none" strike="noStrike" cap="none" dirty="0">
              <a:solidFill>
                <a:srgbClr val="000000"/>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4" name="Google Shape;44;g24361600e24_1_7">
                <a:extLst>
                  <a:ext uri="{FF2B5EF4-FFF2-40B4-BE49-F238E27FC236}">
                    <a16:creationId xmlns:a16="http://schemas.microsoft.com/office/drawing/2014/main" id="{3EDB7AE6-1FE5-09E0-48C6-1DCFFE6AE628}"/>
                  </a:ext>
                </a:extLst>
              </p:cNvPr>
              <p:cNvSpPr txBox="1"/>
              <p:nvPr/>
            </p:nvSpPr>
            <p:spPr>
              <a:xfrm>
                <a:off x="1515102" y="18311616"/>
                <a:ext cx="12539950" cy="1794800"/>
              </a:xfrm>
              <a:prstGeom prst="rect">
                <a:avLst/>
              </a:prstGeom>
              <a:noFill/>
              <a:ln>
                <a:noFill/>
              </a:ln>
            </p:spPr>
            <p:txBody>
              <a:bodyPr spcFirstLastPara="1" wrap="square" lIns="88875" tIns="44425" rIns="88875" bIns="44425" anchor="t" anchorCtr="0">
                <a:spAutoFit/>
              </a:bodyPr>
              <a:lstStyle/>
              <a:p>
                <a:pPr lvl="0" algn="just">
                  <a:spcBef>
                    <a:spcPts val="1200"/>
                  </a:spcBef>
                  <a:buClr>
                    <a:schemeClr val="dk1"/>
                  </a:buClr>
                  <a:buSzPts val="2500"/>
                </a:pPr>
                <a:r>
                  <a:rPr lang="en-US" sz="25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Based on remote EPR pairs, there are two communication protocols for inter-node communication: </a:t>
                </a:r>
                <a:r>
                  <a:rPr lang="en-US" sz="2500" i="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Cat_Comm </a:t>
                </a:r>
                <a:r>
                  <a:rPr lang="en-US" sz="25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and </a:t>
                </a:r>
                <a:r>
                  <a:rPr lang="en-US" sz="2500" i="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TP_Comm</a:t>
                </a:r>
                <a:r>
                  <a:rPr lang="en-US" sz="25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Below illustrates how to use these two schemes to implement a remote cx gate with source qubit </a:t>
                </a:r>
                <a14:m>
                  <m:oMath xmlns:m="http://schemas.openxmlformats.org/officeDocument/2006/math">
                    <m:sSub>
                      <m:sSubPr>
                        <m:ctrlPr>
                          <a:rPr lang="en-US" sz="2500" i="1">
                            <a:solidFill>
                              <a:schemeClr val="dk1"/>
                            </a:solidFill>
                            <a:latin typeface="Cambria Math" panose="02040503050406030204" pitchFamily="18" charset="0"/>
                            <a:sym typeface="Open Sans"/>
                          </a:rPr>
                        </m:ctrlPr>
                      </m:sSubPr>
                      <m:e>
                        <m:r>
                          <a:rPr lang="en-US" sz="2500">
                            <a:solidFill>
                              <a:schemeClr val="dk1"/>
                            </a:solidFill>
                            <a:latin typeface="Cambria Math" panose="02040503050406030204" pitchFamily="18" charset="0"/>
                            <a:sym typeface="Open Sans"/>
                          </a:rPr>
                          <m:t>𝑞</m:t>
                        </m:r>
                      </m:e>
                      <m:sub>
                        <m:r>
                          <a:rPr lang="en-US" sz="2500">
                            <a:solidFill>
                              <a:schemeClr val="dk1"/>
                            </a:solidFill>
                            <a:latin typeface="Cambria Math" panose="02040503050406030204" pitchFamily="18" charset="0"/>
                            <a:sym typeface="Open Sans"/>
                          </a:rPr>
                          <m:t>0</m:t>
                        </m:r>
                      </m:sub>
                    </m:sSub>
                  </m:oMath>
                </a14:m>
                <a:r>
                  <a:rPr lang="en-US" sz="2500" dirty="0">
                    <a:solidFill>
                      <a:schemeClr val="dk1"/>
                    </a:solidFill>
                    <a:latin typeface="Open Sans" panose="020B0606030504020204" pitchFamily="34" charset="0"/>
                    <a:ea typeface="Open Sans" panose="020B0606030504020204" pitchFamily="34" charset="0"/>
                    <a:cs typeface="Open Sans" panose="020B0606030504020204" pitchFamily="34" charset="0"/>
                  </a:rPr>
                  <a:t> residing in quantum node A and destination qubit </a:t>
                </a:r>
                <a14:m>
                  <m:oMath xmlns:m="http://schemas.openxmlformats.org/officeDocument/2006/math">
                    <m:sSubSup>
                      <m:sSubSupPr>
                        <m:ctrlPr>
                          <a:rPr lang="en-US" sz="2500" i="1">
                            <a:solidFill>
                              <a:schemeClr val="dk1"/>
                            </a:solidFill>
                            <a:latin typeface="Cambria Math" panose="02040503050406030204" pitchFamily="18" charset="0"/>
                          </a:rPr>
                        </m:ctrlPr>
                      </m:sSubSupPr>
                      <m:e>
                        <m:r>
                          <a:rPr lang="en-US" sz="2500">
                            <a:solidFill>
                              <a:schemeClr val="dk1"/>
                            </a:solidFill>
                            <a:latin typeface="Cambria Math" panose="02040503050406030204" pitchFamily="18" charset="0"/>
                          </a:rPr>
                          <m:t>𝑞</m:t>
                        </m:r>
                      </m:e>
                      <m:sub>
                        <m:r>
                          <a:rPr lang="en-US" sz="2500">
                            <a:solidFill>
                              <a:schemeClr val="dk1"/>
                            </a:solidFill>
                            <a:latin typeface="Cambria Math" panose="02040503050406030204" pitchFamily="18" charset="0"/>
                          </a:rPr>
                          <m:t>0</m:t>
                        </m:r>
                      </m:sub>
                      <m:sup>
                        <m:r>
                          <a:rPr lang="en-US" sz="2500">
                            <a:solidFill>
                              <a:schemeClr val="dk1"/>
                            </a:solidFill>
                            <a:latin typeface="Cambria Math" panose="02040503050406030204" pitchFamily="18" charset="0"/>
                          </a:rPr>
                          <m:t>′</m:t>
                        </m:r>
                      </m:sup>
                    </m:sSubSup>
                  </m:oMath>
                </a14:m>
                <a:r>
                  <a:rPr lang="en-US" sz="2500" dirty="0">
                    <a:solidFill>
                      <a:schemeClr val="dk1"/>
                    </a:solidFill>
                    <a:latin typeface="Open Sans" panose="020B0606030504020204" pitchFamily="34" charset="0"/>
                    <a:ea typeface="Open Sans" panose="020B0606030504020204" pitchFamily="34" charset="0"/>
                    <a:cs typeface="Open Sans" panose="020B0606030504020204" pitchFamily="34" charset="0"/>
                  </a:rPr>
                  <a:t> in node B with EPR pair </a:t>
                </a:r>
                <a14:m>
                  <m:oMath xmlns:m="http://schemas.openxmlformats.org/officeDocument/2006/math">
                    <m:sSub>
                      <m:sSubPr>
                        <m:ctrlPr>
                          <a:rPr lang="en-US" sz="2500" i="1">
                            <a:solidFill>
                              <a:schemeClr val="dk1"/>
                            </a:solidFill>
                            <a:latin typeface="Cambria Math" panose="02040503050406030204" pitchFamily="18" charset="0"/>
                            <a:sym typeface="Open Sans"/>
                          </a:rPr>
                        </m:ctrlPr>
                      </m:sSubPr>
                      <m:e>
                        <m:r>
                          <a:rPr lang="en-US" sz="2500">
                            <a:solidFill>
                              <a:schemeClr val="dk1"/>
                            </a:solidFill>
                            <a:latin typeface="Cambria Math" panose="02040503050406030204" pitchFamily="18" charset="0"/>
                            <a:sym typeface="Open Sans"/>
                          </a:rPr>
                          <m:t>𝑞</m:t>
                        </m:r>
                      </m:e>
                      <m:sub>
                        <m:r>
                          <m:rPr>
                            <m:sty m:val="p"/>
                          </m:rPr>
                          <a:rPr lang="en-US" sz="2500" b="0" i="0" smtClean="0">
                            <a:solidFill>
                              <a:schemeClr val="dk1"/>
                            </a:solidFill>
                            <a:latin typeface="Cambria Math" panose="02040503050406030204" pitchFamily="18" charset="0"/>
                            <a:sym typeface="Open Sans"/>
                          </a:rPr>
                          <m:t>c</m:t>
                        </m:r>
                        <m:r>
                          <a:rPr lang="en-US" sz="2500">
                            <a:solidFill>
                              <a:schemeClr val="dk1"/>
                            </a:solidFill>
                            <a:latin typeface="Cambria Math" panose="02040503050406030204" pitchFamily="18" charset="0"/>
                            <a:sym typeface="Open Sans"/>
                          </a:rPr>
                          <m:t>0</m:t>
                        </m:r>
                      </m:sub>
                    </m:sSub>
                  </m:oMath>
                </a14:m>
                <a:r>
                  <a:rPr lang="en-US" sz="2500" dirty="0">
                    <a:solidFill>
                      <a:schemeClr val="dk1"/>
                    </a:solidFill>
                    <a:latin typeface="Open Sans" panose="020B0606030504020204" pitchFamily="34" charset="0"/>
                    <a:ea typeface="Open Sans" panose="020B0606030504020204" pitchFamily="34" charset="0"/>
                    <a:cs typeface="Open Sans" panose="020B0606030504020204" pitchFamily="34" charset="0"/>
                  </a:rPr>
                  <a:t> and </a:t>
                </a:r>
                <a14:m>
                  <m:oMath xmlns:m="http://schemas.openxmlformats.org/officeDocument/2006/math">
                    <m:sSubSup>
                      <m:sSubSupPr>
                        <m:ctrlPr>
                          <a:rPr lang="en-US" sz="2500" i="1" smtClean="0">
                            <a:solidFill>
                              <a:schemeClr val="dk1"/>
                            </a:solidFill>
                            <a:latin typeface="Cambria Math" panose="02040503050406030204" pitchFamily="18" charset="0"/>
                            <a:ea typeface="Open Sans"/>
                            <a:cs typeface="Open Sans"/>
                          </a:rPr>
                        </m:ctrlPr>
                      </m:sSubSupPr>
                      <m:e>
                        <m:r>
                          <a:rPr lang="en-US" sz="2500" b="0" i="1" smtClean="0">
                            <a:solidFill>
                              <a:schemeClr val="dk1"/>
                            </a:solidFill>
                            <a:latin typeface="Cambria Math" panose="02040503050406030204" pitchFamily="18" charset="0"/>
                            <a:ea typeface="Open Sans"/>
                            <a:cs typeface="Open Sans"/>
                          </a:rPr>
                          <m:t>𝑞</m:t>
                        </m:r>
                      </m:e>
                      <m:sub>
                        <m:r>
                          <a:rPr lang="en-US" sz="2500" b="0" i="1" smtClean="0">
                            <a:solidFill>
                              <a:schemeClr val="dk1"/>
                            </a:solidFill>
                            <a:latin typeface="Cambria Math" panose="02040503050406030204" pitchFamily="18" charset="0"/>
                            <a:ea typeface="Open Sans"/>
                            <a:cs typeface="Open Sans"/>
                          </a:rPr>
                          <m:t>𝑐</m:t>
                        </m:r>
                        <m:r>
                          <a:rPr lang="en-US" sz="2500" b="0" i="1" smtClean="0">
                            <a:solidFill>
                              <a:schemeClr val="dk1"/>
                            </a:solidFill>
                            <a:latin typeface="Cambria Math" panose="02040503050406030204" pitchFamily="18" charset="0"/>
                            <a:ea typeface="Open Sans"/>
                            <a:cs typeface="Open Sans"/>
                          </a:rPr>
                          <m:t>0</m:t>
                        </m:r>
                      </m:sub>
                      <m:sup>
                        <m:r>
                          <a:rPr lang="en-US" sz="2500" b="0" i="1" smtClean="0">
                            <a:solidFill>
                              <a:schemeClr val="dk1"/>
                            </a:solidFill>
                            <a:latin typeface="Cambria Math" panose="02040503050406030204" pitchFamily="18" charset="0"/>
                            <a:ea typeface="Open Sans"/>
                            <a:cs typeface="Open Sans"/>
                          </a:rPr>
                          <m:t>′</m:t>
                        </m:r>
                      </m:sup>
                    </m:sSubSup>
                    <m:r>
                      <a:rPr lang="en-US" sz="2500" b="0" i="0" smtClean="0">
                        <a:solidFill>
                          <a:schemeClr val="dk1"/>
                        </a:solidFill>
                        <a:latin typeface="Cambria Math" panose="02040503050406030204" pitchFamily="18" charset="0"/>
                        <a:ea typeface="Open Sans"/>
                        <a:cs typeface="Open Sans"/>
                      </a:rPr>
                      <m:t> </m:t>
                    </m:r>
                  </m:oMath>
                </a14:m>
                <a:r>
                  <a:rPr lang="en-US" sz="2500" dirty="0">
                    <a:solidFill>
                      <a:schemeClr val="dk1"/>
                    </a:solidFill>
                    <a:latin typeface="Open Sans" panose="020B0606030504020204" pitchFamily="34" charset="0"/>
                    <a:ea typeface="Open Sans" panose="020B0606030504020204" pitchFamily="34" charset="0"/>
                    <a:cs typeface="Open Sans" panose="020B0606030504020204" pitchFamily="34" charset="0"/>
                  </a:rPr>
                  <a:t>[2][3]</a:t>
                </a:r>
                <a:endParaRPr sz="2500" dirty="0">
                  <a:solidFill>
                    <a:schemeClr val="dk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4" name="Google Shape;44;g24361600e24_1_7">
                <a:extLst>
                  <a:ext uri="{FF2B5EF4-FFF2-40B4-BE49-F238E27FC236}">
                    <a16:creationId xmlns:a16="http://schemas.microsoft.com/office/drawing/2014/main" id="{3EDB7AE6-1FE5-09E0-48C6-1DCFFE6AE628}"/>
                  </a:ext>
                </a:extLst>
              </p:cNvPr>
              <p:cNvSpPr txBox="1">
                <a:spLocks noRot="1" noChangeAspect="1" noMove="1" noResize="1" noEditPoints="1" noAdjustHandles="1" noChangeArrowheads="1" noChangeShapeType="1" noTextEdit="1"/>
              </p:cNvSpPr>
              <p:nvPr/>
            </p:nvSpPr>
            <p:spPr>
              <a:xfrm>
                <a:off x="1515102" y="18311616"/>
                <a:ext cx="12539950" cy="1794800"/>
              </a:xfrm>
              <a:prstGeom prst="rect">
                <a:avLst/>
              </a:prstGeom>
              <a:blipFill>
                <a:blip r:embed="rId4"/>
                <a:stretch>
                  <a:fillRect l="-911" r="-911" b="-6294"/>
                </a:stretch>
              </a:blipFill>
              <a:ln>
                <a:noFill/>
              </a:ln>
            </p:spPr>
            <p:txBody>
              <a:bodyPr/>
              <a:lstStyle/>
              <a:p>
                <a:r>
                  <a:rPr lang="en-US">
                    <a:noFill/>
                  </a:rPr>
                  <a:t> </a:t>
                </a:r>
              </a:p>
            </p:txBody>
          </p:sp>
        </mc:Fallback>
      </mc:AlternateContent>
      <p:sp>
        <p:nvSpPr>
          <p:cNvPr id="5" name="Google Shape;45;g24361600e24_1_7">
            <a:extLst>
              <a:ext uri="{FF2B5EF4-FFF2-40B4-BE49-F238E27FC236}">
                <a16:creationId xmlns:a16="http://schemas.microsoft.com/office/drawing/2014/main" id="{D92E7102-FBAE-0247-EBEF-865029F1CB0C}"/>
              </a:ext>
            </a:extLst>
          </p:cNvPr>
          <p:cNvSpPr/>
          <p:nvPr/>
        </p:nvSpPr>
        <p:spPr>
          <a:xfrm>
            <a:off x="1509952" y="15003071"/>
            <a:ext cx="125451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Quantum Message Passing Interface (QMPI)</a:t>
            </a:r>
            <a:endParaRPr sz="1400" b="0" i="0" u="none" strike="noStrike" cap="none" dirty="0">
              <a:solidFill>
                <a:srgbClr val="000000"/>
              </a:solidFill>
              <a:latin typeface="Arial"/>
              <a:ea typeface="Arial"/>
              <a:cs typeface="Arial"/>
              <a:sym typeface="Arial"/>
            </a:endParaRPr>
          </a:p>
        </p:txBody>
      </p:sp>
      <p:sp>
        <p:nvSpPr>
          <p:cNvPr id="7" name="Google Shape;48;g24361600e24_1_7">
            <a:extLst>
              <a:ext uri="{FF2B5EF4-FFF2-40B4-BE49-F238E27FC236}">
                <a16:creationId xmlns:a16="http://schemas.microsoft.com/office/drawing/2014/main" id="{4F560F33-932F-DD2F-4CC4-BADE78416025}"/>
              </a:ext>
            </a:extLst>
          </p:cNvPr>
          <p:cNvSpPr txBox="1"/>
          <p:nvPr/>
        </p:nvSpPr>
        <p:spPr>
          <a:xfrm>
            <a:off x="1464915" y="37578618"/>
            <a:ext cx="12590136" cy="2474986"/>
          </a:xfrm>
          <a:prstGeom prst="rect">
            <a:avLst/>
          </a:prstGeom>
          <a:noFill/>
          <a:ln>
            <a:noFill/>
          </a:ln>
        </p:spPr>
        <p:txBody>
          <a:bodyPr spcFirstLastPara="1" wrap="square" lIns="88875" tIns="44425" rIns="88875" bIns="44425" numCol="2" spcCol="914400" anchor="t" anchorCtr="0">
            <a:spAutoFit/>
          </a:bodyPr>
          <a:lstStyle/>
          <a:p>
            <a:pPr marL="34290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Transverse </a:t>
            </a:r>
            <a:r>
              <a:rPr lang="en-US" sz="2500" dirty="0" err="1">
                <a:solidFill>
                  <a:schemeClr val="dk1"/>
                </a:solidFill>
                <a:latin typeface="Open Sans"/>
                <a:ea typeface="Open Sans"/>
                <a:cs typeface="Open Sans"/>
              </a:rPr>
              <a:t>Ising</a:t>
            </a:r>
            <a:r>
              <a:rPr lang="en-US" sz="2500" dirty="0">
                <a:solidFill>
                  <a:schemeClr val="dk1"/>
                </a:solidFill>
                <a:latin typeface="Open Sans"/>
                <a:ea typeface="Open Sans"/>
                <a:cs typeface="Open Sans"/>
              </a:rPr>
              <a:t> Model – Broadcast, Scatter</a:t>
            </a:r>
          </a:p>
          <a:p>
            <a:pPr marL="34290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Quantum Phase Estimation – Reduce/Gather</a:t>
            </a:r>
          </a:p>
          <a:p>
            <a:pPr marL="342900" indent="-342900" algn="just">
              <a:spcBef>
                <a:spcPts val="1200"/>
              </a:spcBef>
              <a:buClr>
                <a:schemeClr val="dk1"/>
              </a:buClr>
              <a:buSzPts val="2500"/>
              <a:buFont typeface="Arial" panose="020B0604020202020204" pitchFamily="34" charset="0"/>
              <a:buChar char="•"/>
            </a:pPr>
            <a:endParaRPr lang="en-US" sz="2500" dirty="0">
              <a:solidFill>
                <a:schemeClr val="dk1"/>
              </a:solidFill>
              <a:latin typeface="Open Sans"/>
              <a:ea typeface="Open Sans"/>
              <a:cs typeface="Open Sans"/>
            </a:endParaRPr>
          </a:p>
          <a:p>
            <a:pPr marL="34290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Quantum Key Distribution – </a:t>
            </a:r>
            <a:r>
              <a:rPr lang="en-US" sz="2500" dirty="0" err="1">
                <a:solidFill>
                  <a:schemeClr val="dk1"/>
                </a:solidFill>
                <a:latin typeface="Open Sans"/>
                <a:ea typeface="Open Sans"/>
                <a:cs typeface="Open Sans"/>
              </a:rPr>
              <a:t>Allgather</a:t>
            </a:r>
            <a:endParaRPr lang="en-US" sz="2500" dirty="0">
              <a:solidFill>
                <a:schemeClr val="dk1"/>
              </a:solidFill>
              <a:latin typeface="Open Sans"/>
              <a:ea typeface="Open Sans"/>
              <a:cs typeface="Open Sans"/>
            </a:endParaRPr>
          </a:p>
          <a:p>
            <a:pPr marL="34290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VQE/QAOA – Scatter, Reduce</a:t>
            </a:r>
          </a:p>
          <a:p>
            <a:pPr marL="34290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Quantum Arithmetic – </a:t>
            </a:r>
            <a:r>
              <a:rPr lang="en-US" sz="2500" dirty="0" err="1">
                <a:solidFill>
                  <a:schemeClr val="dk1"/>
                </a:solidFill>
                <a:latin typeface="Open Sans"/>
                <a:ea typeface="Open Sans"/>
                <a:cs typeface="Open Sans"/>
              </a:rPr>
              <a:t>Allreduce</a:t>
            </a:r>
            <a:endParaRPr sz="2500" dirty="0">
              <a:solidFill>
                <a:schemeClr val="dk1"/>
              </a:solidFill>
              <a:latin typeface="Open Sans"/>
              <a:ea typeface="Open Sans"/>
              <a:cs typeface="Open Sans"/>
            </a:endParaRPr>
          </a:p>
        </p:txBody>
      </p:sp>
      <p:sp>
        <p:nvSpPr>
          <p:cNvPr id="8" name="Google Shape;50;g24361600e24_1_7">
            <a:extLst>
              <a:ext uri="{FF2B5EF4-FFF2-40B4-BE49-F238E27FC236}">
                <a16:creationId xmlns:a16="http://schemas.microsoft.com/office/drawing/2014/main" id="{7B2DB8C9-9373-C419-A730-932C834CCDC7}"/>
              </a:ext>
            </a:extLst>
          </p:cNvPr>
          <p:cNvSpPr/>
          <p:nvPr/>
        </p:nvSpPr>
        <p:spPr>
          <a:xfrm>
            <a:off x="16811002" y="20463176"/>
            <a:ext cx="14412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Simulation Results</a:t>
            </a:r>
            <a:endParaRPr sz="1400" b="0" i="0" u="none" strike="noStrike" cap="none" dirty="0">
              <a:solidFill>
                <a:srgbClr val="000000"/>
              </a:solidFill>
              <a:latin typeface="Arial"/>
              <a:ea typeface="Arial"/>
              <a:cs typeface="Arial"/>
              <a:sym typeface="Arial"/>
            </a:endParaRPr>
          </a:p>
        </p:txBody>
      </p:sp>
      <p:sp>
        <p:nvSpPr>
          <p:cNvPr id="9" name="Google Shape;52;g24361600e24_1_7">
            <a:extLst>
              <a:ext uri="{FF2B5EF4-FFF2-40B4-BE49-F238E27FC236}">
                <a16:creationId xmlns:a16="http://schemas.microsoft.com/office/drawing/2014/main" id="{A213DC6E-B430-E4EB-3ED5-318B40CD44E0}"/>
              </a:ext>
            </a:extLst>
          </p:cNvPr>
          <p:cNvSpPr txBox="1"/>
          <p:nvPr/>
        </p:nvSpPr>
        <p:spPr>
          <a:xfrm>
            <a:off x="16709360" y="21598666"/>
            <a:ext cx="7917297" cy="5168031"/>
          </a:xfrm>
          <a:prstGeom prst="rect">
            <a:avLst/>
          </a:prstGeom>
          <a:noFill/>
          <a:ln>
            <a:noFill/>
          </a:ln>
        </p:spPr>
        <p:txBody>
          <a:bodyPr spcFirstLastPara="1" wrap="square" lIns="88875" tIns="44425" rIns="88875" bIns="44425" anchor="t" anchorCtr="0">
            <a:spAutoFit/>
          </a:bodyPr>
          <a:lstStyle/>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Our MCT technique produces the correct result with 68% fidelity when simulating the benchmark circuit and uses 5 EPR pairs. The fidelity greatly improved over the baseline (44%), and the usage of remote EPR pairs significantly decreased.</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The MCT strategy works for other quantum circuits with MCT gates with improvements on the distributed quantum system.</a:t>
            </a:r>
          </a:p>
          <a:p>
            <a:pPr marL="444490" indent="-444490" algn="just">
              <a:spcBef>
                <a:spcPts val="1200"/>
              </a:spcBef>
              <a:buClr>
                <a:schemeClr val="dk1"/>
              </a:buClr>
              <a:buSzPts val="2500"/>
              <a:buFont typeface="Arial"/>
              <a:buChar char="•"/>
            </a:pPr>
            <a:r>
              <a:rPr lang="en-US" sz="2500" dirty="0">
                <a:solidFill>
                  <a:schemeClr val="dk1"/>
                </a:solidFill>
                <a:latin typeface="Open Sans"/>
                <a:ea typeface="Open Sans"/>
                <a:cs typeface="Open Sans"/>
                <a:sym typeface="Open Sans"/>
              </a:rPr>
              <a:t>We implemented Quantum Phase Estimation with Gather and the </a:t>
            </a:r>
            <a:r>
              <a:rPr lang="en-US" sz="2500" dirty="0" err="1">
                <a:solidFill>
                  <a:schemeClr val="dk1"/>
                </a:solidFill>
                <a:latin typeface="Open Sans"/>
                <a:ea typeface="Open Sans"/>
                <a:cs typeface="Open Sans"/>
                <a:sym typeface="Open Sans"/>
              </a:rPr>
              <a:t>trotterization</a:t>
            </a:r>
            <a:r>
              <a:rPr lang="en-US" sz="2500" dirty="0">
                <a:solidFill>
                  <a:schemeClr val="dk1"/>
                </a:solidFill>
                <a:latin typeface="Open Sans"/>
                <a:ea typeface="Open Sans"/>
                <a:cs typeface="Open Sans"/>
                <a:sym typeface="Open Sans"/>
              </a:rPr>
              <a:t> of the Transverse </a:t>
            </a:r>
            <a:r>
              <a:rPr lang="en-US" sz="2500" dirty="0" err="1">
                <a:solidFill>
                  <a:schemeClr val="dk1"/>
                </a:solidFill>
                <a:latin typeface="Open Sans"/>
                <a:ea typeface="Open Sans"/>
                <a:cs typeface="Open Sans"/>
                <a:sym typeface="Open Sans"/>
              </a:rPr>
              <a:t>Ising</a:t>
            </a:r>
            <a:r>
              <a:rPr lang="en-US" sz="2500" dirty="0">
                <a:solidFill>
                  <a:schemeClr val="dk1"/>
                </a:solidFill>
                <a:latin typeface="Open Sans"/>
                <a:ea typeface="Open Sans"/>
                <a:cs typeface="Open Sans"/>
                <a:sym typeface="Open Sans"/>
              </a:rPr>
              <a:t> Model with Scatter to test our QMPI framework </a:t>
            </a:r>
          </a:p>
        </p:txBody>
      </p:sp>
      <p:sp>
        <p:nvSpPr>
          <p:cNvPr id="10" name="Google Shape;54;g24361600e24_1_7">
            <a:extLst>
              <a:ext uri="{FF2B5EF4-FFF2-40B4-BE49-F238E27FC236}">
                <a16:creationId xmlns:a16="http://schemas.microsoft.com/office/drawing/2014/main" id="{CF1C63D9-AC5D-A39E-160A-D8F55424E565}"/>
              </a:ext>
            </a:extLst>
          </p:cNvPr>
          <p:cNvSpPr/>
          <p:nvPr/>
        </p:nvSpPr>
        <p:spPr>
          <a:xfrm>
            <a:off x="16814103" y="13631802"/>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Mult</a:t>
            </a:r>
            <a:r>
              <a:rPr lang="en-US" sz="3500" b="1" dirty="0">
                <a:solidFill>
                  <a:srgbClr val="FFFFFF"/>
                </a:solidFill>
                <a:latin typeface="Encode Sans"/>
                <a:ea typeface="Encode Sans"/>
                <a:cs typeface="Encode Sans"/>
                <a:sym typeface="Encode Sans"/>
              </a:rPr>
              <a:t>i-</a:t>
            </a:r>
            <a:r>
              <a:rPr lang="en-US" sz="3500" b="1" i="0" u="none" strike="noStrike" cap="none" dirty="0">
                <a:solidFill>
                  <a:srgbClr val="FFFFFF"/>
                </a:solidFill>
                <a:latin typeface="Encode Sans"/>
                <a:ea typeface="Encode Sans"/>
                <a:cs typeface="Encode Sans"/>
                <a:sym typeface="Encode Sans"/>
              </a:rPr>
              <a:t>Controlled Toffoli (MCT) Experimental Setup</a:t>
            </a:r>
            <a:endParaRPr sz="1400" b="0" i="0" u="none" strike="noStrike" cap="none" dirty="0">
              <a:solidFill>
                <a:srgbClr val="000000"/>
              </a:solidFill>
              <a:latin typeface="Arial"/>
              <a:ea typeface="Arial"/>
              <a:cs typeface="Arial"/>
              <a:sym typeface="Arial"/>
            </a:endParaRPr>
          </a:p>
        </p:txBody>
      </p:sp>
      <p:sp>
        <p:nvSpPr>
          <p:cNvPr id="11" name="Google Shape;55;g24361600e24_1_7">
            <a:extLst>
              <a:ext uri="{FF2B5EF4-FFF2-40B4-BE49-F238E27FC236}">
                <a16:creationId xmlns:a16="http://schemas.microsoft.com/office/drawing/2014/main" id="{2C3D4CDE-F727-799B-1669-9184977ED29A}"/>
              </a:ext>
            </a:extLst>
          </p:cNvPr>
          <p:cNvSpPr/>
          <p:nvPr/>
        </p:nvSpPr>
        <p:spPr>
          <a:xfrm>
            <a:off x="16814103" y="7837427"/>
            <a:ext cx="14367900" cy="919500"/>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dirty="0">
                <a:solidFill>
                  <a:srgbClr val="FFFFFF"/>
                </a:solidFill>
                <a:latin typeface="Encode Sans"/>
                <a:sym typeface="Encode Sans"/>
              </a:rPr>
              <a:t>A Strategy for improving Collective Communication Efficiency </a:t>
            </a:r>
            <a:endParaRPr sz="1400" b="0" i="0" u="none" strike="noStrike" cap="none" dirty="0">
              <a:solidFill>
                <a:srgbClr val="000000"/>
              </a:solidFill>
              <a:latin typeface="Arial"/>
              <a:ea typeface="Arial"/>
              <a:cs typeface="Arial"/>
              <a:sym typeface="Arial"/>
            </a:endParaRPr>
          </a:p>
        </p:txBody>
      </p:sp>
      <p:sp>
        <p:nvSpPr>
          <p:cNvPr id="12" name="Google Shape;56;g24361600e24_1_7">
            <a:extLst>
              <a:ext uri="{FF2B5EF4-FFF2-40B4-BE49-F238E27FC236}">
                <a16:creationId xmlns:a16="http://schemas.microsoft.com/office/drawing/2014/main" id="{E2D5B0A8-DDDC-BB6F-3FA3-0A89F08D4E54}"/>
              </a:ext>
            </a:extLst>
          </p:cNvPr>
          <p:cNvSpPr txBox="1"/>
          <p:nvPr/>
        </p:nvSpPr>
        <p:spPr>
          <a:xfrm>
            <a:off x="16814103" y="14729313"/>
            <a:ext cx="7961251" cy="3052067"/>
          </a:xfrm>
          <a:prstGeom prst="rect">
            <a:avLst/>
          </a:prstGeom>
          <a:noFill/>
          <a:ln>
            <a:noFill/>
          </a:ln>
        </p:spPr>
        <p:txBody>
          <a:bodyPr spcFirstLastPara="1" wrap="square" lIns="88875" tIns="44425" rIns="88875" bIns="44425" anchor="t" anchorCtr="0">
            <a:spAutoFit/>
          </a:bodyPr>
          <a:lstStyle/>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Platform: simulations implemented on QASM simulator</a:t>
            </a:r>
            <a:endParaRPr sz="1400" b="0" i="0" u="none" strike="noStrike" cap="none" dirty="0">
              <a:solidFill>
                <a:srgbClr val="000000"/>
              </a:solidFill>
              <a:latin typeface="Arial"/>
              <a:ea typeface="Arial"/>
              <a:cs typeface="Arial"/>
              <a:sym typeface="Arial"/>
            </a:endParaRP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Benchmark circuit: Function rd32 circuit imported from </a:t>
            </a:r>
            <a:r>
              <a:rPr lang="en-US" sz="2500" dirty="0" err="1">
                <a:solidFill>
                  <a:schemeClr val="dk1"/>
                </a:solidFill>
                <a:latin typeface="Open Sans"/>
                <a:ea typeface="Open Sans"/>
                <a:cs typeface="Open Sans"/>
                <a:sym typeface="Open Sans"/>
              </a:rPr>
              <a:t>RevLib</a:t>
            </a:r>
            <a:r>
              <a:rPr lang="en-US" sz="2500" dirty="0">
                <a:solidFill>
                  <a:schemeClr val="dk1"/>
                </a:solidFill>
                <a:latin typeface="Open Sans"/>
                <a:ea typeface="Open Sans"/>
                <a:cs typeface="Open Sans"/>
                <a:sym typeface="Open Sans"/>
              </a:rPr>
              <a:t> (as shown below) [4] </a:t>
            </a:r>
            <a:endParaRPr lang="en-US" sz="2500" b="0" i="0" u="none" strike="noStrike" cap="none" dirty="0">
              <a:solidFill>
                <a:schemeClr val="dk1"/>
              </a:solidFill>
              <a:latin typeface="Open Sans"/>
              <a:ea typeface="Open Sans"/>
              <a:cs typeface="Open Sans"/>
              <a:sym typeface="Open Sans"/>
            </a:endParaRP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Noise model: Built according to the parameters in the </a:t>
            </a:r>
            <a:r>
              <a:rPr lang="en-US" sz="2500" dirty="0" err="1">
                <a:solidFill>
                  <a:schemeClr val="dk1"/>
                </a:solidFill>
                <a:latin typeface="Open Sans"/>
                <a:ea typeface="Open Sans"/>
                <a:cs typeface="Open Sans"/>
                <a:sym typeface="Open Sans"/>
              </a:rPr>
              <a:t>Coll_Comm</a:t>
            </a:r>
            <a:r>
              <a:rPr lang="en-US" sz="2500" dirty="0">
                <a:solidFill>
                  <a:schemeClr val="dk1"/>
                </a:solidFill>
                <a:latin typeface="Open Sans"/>
                <a:ea typeface="Open Sans"/>
                <a:cs typeface="Open Sans"/>
                <a:sym typeface="Open Sans"/>
              </a:rPr>
              <a:t> paper [3]</a:t>
            </a:r>
          </a:p>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Baseline: </a:t>
            </a:r>
            <a:r>
              <a:rPr lang="en-US" sz="2500" dirty="0" err="1">
                <a:solidFill>
                  <a:schemeClr val="dk1"/>
                </a:solidFill>
                <a:latin typeface="Open Sans"/>
                <a:ea typeface="Open Sans"/>
                <a:cs typeface="Open Sans"/>
                <a:sym typeface="Open Sans"/>
              </a:rPr>
              <a:t>Coll_Comm</a:t>
            </a:r>
            <a:r>
              <a:rPr lang="en-US" sz="2500" dirty="0">
                <a:solidFill>
                  <a:schemeClr val="dk1"/>
                </a:solidFill>
                <a:latin typeface="Open Sans"/>
                <a:ea typeface="Open Sans"/>
                <a:cs typeface="Open Sans"/>
                <a:sym typeface="Open Sans"/>
              </a:rPr>
              <a:t> DQC compiler</a:t>
            </a:r>
            <a:endParaRPr lang="en-US" dirty="0">
              <a:ea typeface="Open Sans"/>
            </a:endParaRPr>
          </a:p>
        </p:txBody>
      </p:sp>
      <p:sp>
        <p:nvSpPr>
          <p:cNvPr id="13" name="Google Shape;66;g24361600e24_1_7">
            <a:extLst>
              <a:ext uri="{FF2B5EF4-FFF2-40B4-BE49-F238E27FC236}">
                <a16:creationId xmlns:a16="http://schemas.microsoft.com/office/drawing/2014/main" id="{787FF3D4-D004-BBF6-25B6-70DD1A5B7A90}"/>
              </a:ext>
            </a:extLst>
          </p:cNvPr>
          <p:cNvSpPr/>
          <p:nvPr/>
        </p:nvSpPr>
        <p:spPr>
          <a:xfrm>
            <a:off x="16905387" y="32024673"/>
            <a:ext cx="14412900" cy="1133031"/>
          </a:xfrm>
          <a:prstGeom prst="rect">
            <a:avLst/>
          </a:prstGeom>
          <a:solidFill>
            <a:srgbClr val="B7A57A"/>
          </a:solidFill>
          <a:ln>
            <a:noFill/>
          </a:ln>
        </p:spPr>
        <p:txBody>
          <a:bodyPr spcFirstLastPara="1" wrap="square" lIns="133300" tIns="0" rIns="133300" bIns="0"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dirty="0">
                <a:solidFill>
                  <a:srgbClr val="FFFFFF"/>
                </a:solidFill>
                <a:latin typeface="Encode Sans"/>
                <a:ea typeface="Encode Sans"/>
                <a:cs typeface="Encode Sans"/>
                <a:sym typeface="Encode Sans"/>
              </a:rPr>
              <a:t>Future Work, References, and Acknowledgments</a:t>
            </a:r>
            <a:endParaRPr sz="1400" b="0" i="0" u="none" strike="noStrike" cap="none" dirty="0">
              <a:solidFill>
                <a:srgbClr val="000000"/>
              </a:solidFill>
              <a:latin typeface="Arial"/>
              <a:ea typeface="Arial"/>
              <a:cs typeface="Arial"/>
              <a:sym typeface="Arial"/>
            </a:endParaRPr>
          </a:p>
        </p:txBody>
      </p:sp>
      <p:sp>
        <p:nvSpPr>
          <p:cNvPr id="14" name="Google Shape;67;g24361600e24_1_7">
            <a:extLst>
              <a:ext uri="{FF2B5EF4-FFF2-40B4-BE49-F238E27FC236}">
                <a16:creationId xmlns:a16="http://schemas.microsoft.com/office/drawing/2014/main" id="{AD23876A-696A-345E-E09F-902CE9197EBD}"/>
              </a:ext>
            </a:extLst>
          </p:cNvPr>
          <p:cNvSpPr txBox="1"/>
          <p:nvPr/>
        </p:nvSpPr>
        <p:spPr>
          <a:xfrm>
            <a:off x="23709687" y="33249517"/>
            <a:ext cx="7608600" cy="6522248"/>
          </a:xfrm>
          <a:prstGeom prst="rect">
            <a:avLst/>
          </a:prstGeom>
          <a:noFill/>
          <a:ln>
            <a:noFill/>
          </a:ln>
        </p:spPr>
        <p:txBody>
          <a:bodyPr spcFirstLastPara="1" wrap="square" lIns="88875" tIns="44425" rIns="88875" bIns="44425" anchor="t" anchorCtr="0">
            <a:spAutoFit/>
          </a:bodyPr>
          <a:lstStyle/>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We acknowledge </a:t>
            </a:r>
          </a:p>
          <a:p>
            <a:pPr algn="just">
              <a:lnSpc>
                <a:spcPct val="110000"/>
              </a:lnSpc>
              <a:buSzPts val="1944"/>
            </a:pPr>
            <a:r>
              <a:rPr lang="en-US" sz="2000" dirty="0">
                <a:solidFill>
                  <a:schemeClr val="dk1"/>
                </a:solidFill>
                <a:latin typeface="Quattrocento Sans"/>
                <a:sym typeface="Quattrocento Sans"/>
              </a:rPr>
              <a:t>Advisor: </a:t>
            </a:r>
            <a:r>
              <a:rPr lang="en-US" sz="2000" dirty="0">
                <a:solidFill>
                  <a:schemeClr val="dk1"/>
                </a:solidFill>
                <a:latin typeface="Quattrocento Sans"/>
                <a:sym typeface="Encode Sans"/>
              </a:rPr>
              <a:t>Ang Li, Samuel Stein, Tim </a:t>
            </a:r>
            <a:r>
              <a:rPr lang="en-US" sz="2000" dirty="0" err="1">
                <a:solidFill>
                  <a:schemeClr val="dk1"/>
                </a:solidFill>
                <a:latin typeface="Quattrocento Sans"/>
                <a:sym typeface="Encode Sans"/>
              </a:rPr>
              <a:t>Stavenger</a:t>
            </a:r>
            <a:r>
              <a:rPr lang="en-US" sz="2000" dirty="0">
                <a:solidFill>
                  <a:schemeClr val="dk1"/>
                </a:solidFill>
                <a:latin typeface="Quattrocento Sans"/>
                <a:sym typeface="Encode Sans"/>
              </a:rPr>
              <a:t>, Marvin Warner (PNNL), Martin </a:t>
            </a:r>
            <a:r>
              <a:rPr lang="en-US" sz="2000" dirty="0" err="1">
                <a:solidFill>
                  <a:schemeClr val="dk1"/>
                </a:solidFill>
                <a:latin typeface="Quattrocento Sans"/>
                <a:sym typeface="Encode Sans"/>
              </a:rPr>
              <a:t>Roetteler</a:t>
            </a:r>
            <a:r>
              <a:rPr lang="en-US" sz="2000" dirty="0">
                <a:solidFill>
                  <a:schemeClr val="dk1"/>
                </a:solidFill>
                <a:latin typeface="Quattrocento Sans"/>
                <a:sym typeface="Encode Sans"/>
              </a:rPr>
              <a:t> (Microsoft)</a:t>
            </a:r>
            <a:endParaRPr lang="en-US" sz="2000" dirty="0">
              <a:solidFill>
                <a:schemeClr val="dk1"/>
              </a:solidFill>
              <a:latin typeface="Quattrocento Sans"/>
              <a:sym typeface="Quattrocento Sans"/>
            </a:endParaRPr>
          </a:p>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Faculty: Sara Mouradian, Peter </a:t>
            </a:r>
            <a:r>
              <a:rPr lang="en-US" sz="2000" b="0" i="0" u="none" strike="noStrike" cap="none" dirty="0" err="1">
                <a:solidFill>
                  <a:schemeClr val="dk1"/>
                </a:solidFill>
                <a:latin typeface="Quattrocento Sans"/>
                <a:ea typeface="Quattrocento Sans"/>
                <a:cs typeface="Quattrocento Sans"/>
                <a:sym typeface="Quattrocento Sans"/>
              </a:rPr>
              <a:t>Pauzaiskie</a:t>
            </a:r>
            <a:r>
              <a:rPr lang="en-US" sz="2000" b="0" i="0" u="none" strike="noStrike" cap="none" dirty="0">
                <a:solidFill>
                  <a:schemeClr val="dk1"/>
                </a:solidFill>
                <a:latin typeface="Quattrocento Sans"/>
                <a:ea typeface="Quattrocento Sans"/>
                <a:cs typeface="Quattrocento Sans"/>
                <a:sym typeface="Quattrocento Sans"/>
              </a:rPr>
              <a:t> (UW) </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sym typeface="Quattrocento Sans"/>
              </a:rPr>
              <a:t>for their kind help in this project.</a:t>
            </a:r>
            <a:endParaRPr lang="en-US" sz="1600" dirty="0">
              <a:ea typeface="Quattrocento Sans"/>
            </a:endParaRPr>
          </a:p>
          <a:p>
            <a:pPr marL="0" marR="0" lvl="0" indent="0" algn="just" rtl="0">
              <a:lnSpc>
                <a:spcPct val="110000"/>
              </a:lnSpc>
              <a:spcBef>
                <a:spcPts val="0"/>
              </a:spcBef>
              <a:spcAft>
                <a:spcPts val="0"/>
              </a:spcAft>
              <a:buClr>
                <a:srgbClr val="000000"/>
              </a:buClr>
              <a:buSzPts val="1944"/>
              <a:buFont typeface="Arial"/>
              <a:buNone/>
            </a:pPr>
            <a:endParaRPr lang="en-US" sz="2000" dirty="0">
              <a:solidFill>
                <a:schemeClr val="dk1"/>
              </a:solidFill>
              <a:latin typeface="Quattrocento Sans"/>
              <a:ea typeface="Quattrocento Sans"/>
              <a:cs typeface="Quattrocento Sans"/>
              <a:sym typeface="Quattrocento Sans"/>
            </a:endParaRP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cs typeface="Quattrocento Sans"/>
                <a:sym typeface="Quattrocento Sans"/>
              </a:rPr>
              <a:t>References: </a:t>
            </a:r>
          </a:p>
          <a:p>
            <a:pPr marL="0" marR="0" lvl="0" indent="0" algn="just" rtl="0">
              <a:lnSpc>
                <a:spcPct val="110000"/>
              </a:lnSpc>
              <a:spcBef>
                <a:spcPts val="0"/>
              </a:spcBef>
              <a:spcAft>
                <a:spcPts val="0"/>
              </a:spcAft>
              <a:buClr>
                <a:srgbClr val="000000"/>
              </a:buClr>
              <a:buSzPts val="1944"/>
              <a:buFont typeface="Arial"/>
              <a:buNone/>
            </a:pPr>
            <a:r>
              <a:rPr lang="en-US" sz="2000" b="0" i="0" u="none" strike="noStrike" cap="none" dirty="0">
                <a:solidFill>
                  <a:schemeClr val="dk1"/>
                </a:solidFill>
                <a:latin typeface="Quattrocento Sans"/>
                <a:ea typeface="Quattrocento Sans"/>
                <a:cs typeface="Quattrocento Sans"/>
                <a:sym typeface="Quattrocento Sans"/>
              </a:rPr>
              <a:t>[1] Thomas </a:t>
            </a:r>
            <a:r>
              <a:rPr lang="en-US" sz="2000" b="0" i="0" u="none" strike="noStrike" cap="none" dirty="0" err="1">
                <a:solidFill>
                  <a:schemeClr val="dk1"/>
                </a:solidFill>
                <a:latin typeface="Quattrocento Sans"/>
                <a:ea typeface="Quattrocento Sans"/>
                <a:cs typeface="Quattrocento Sans"/>
                <a:sym typeface="Quattrocento Sans"/>
              </a:rPr>
              <a:t>Haner</a:t>
            </a:r>
            <a:r>
              <a:rPr lang="en-US" sz="2000" b="0" i="0" u="none" strike="noStrike" cap="none" dirty="0">
                <a:solidFill>
                  <a:schemeClr val="dk1"/>
                </a:solidFill>
                <a:latin typeface="Quattrocento Sans"/>
                <a:ea typeface="Quattrocento Sans"/>
                <a:cs typeface="Quattrocento Sans"/>
                <a:sym typeface="Quattrocento Sans"/>
              </a:rPr>
              <a:t> et. al., Distributed quantum computing with QMPI. Proceedings of international conference for high performance computing, network, storage and analysis. November 2021, No.16. </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ea typeface="Quattrocento Sans"/>
                <a:cs typeface="Quattrocento Sans"/>
                <a:sym typeface="Quattrocento Sans"/>
              </a:rPr>
              <a:t>[2] </a:t>
            </a:r>
            <a:r>
              <a:rPr lang="en-US" sz="2000" dirty="0" err="1">
                <a:solidFill>
                  <a:schemeClr val="dk1"/>
                </a:solidFill>
                <a:latin typeface="Quattrocento Sans"/>
                <a:ea typeface="Quattrocento Sans"/>
                <a:cs typeface="Quattrocento Sans"/>
                <a:sym typeface="Quattrocento Sans"/>
              </a:rPr>
              <a:t>Anbang</a:t>
            </a:r>
            <a:r>
              <a:rPr lang="en-US" sz="2000" dirty="0">
                <a:solidFill>
                  <a:schemeClr val="dk1"/>
                </a:solidFill>
                <a:latin typeface="Quattrocento Sans"/>
                <a:ea typeface="Quattrocento Sans"/>
                <a:cs typeface="Quattrocento Sans"/>
                <a:sym typeface="Quattrocento Sans"/>
              </a:rPr>
              <a:t> Wu et. al., </a:t>
            </a:r>
            <a:r>
              <a:rPr lang="en-US" sz="2000" dirty="0" err="1">
                <a:solidFill>
                  <a:schemeClr val="dk1"/>
                </a:solidFill>
                <a:latin typeface="Quattrocento Sans"/>
                <a:ea typeface="Quattrocento Sans"/>
                <a:cs typeface="Quattrocento Sans"/>
                <a:sym typeface="Quattrocento Sans"/>
              </a:rPr>
              <a:t>AutoComm</a:t>
            </a:r>
            <a:r>
              <a:rPr lang="en-US" sz="2000" dirty="0">
                <a:solidFill>
                  <a:schemeClr val="dk1"/>
                </a:solidFill>
                <a:latin typeface="Quattrocento Sans"/>
                <a:ea typeface="Quattrocento Sans"/>
                <a:cs typeface="Quattrocento Sans"/>
                <a:sym typeface="Quattrocento Sans"/>
              </a:rPr>
              <a:t>: A Framework for enabling efficient communication in distributed quantum program. </a:t>
            </a:r>
            <a:r>
              <a:rPr lang="en-US" sz="2000" dirty="0">
                <a:solidFill>
                  <a:schemeClr val="dk1"/>
                </a:solidFill>
                <a:latin typeface="Quattrocento Sans"/>
              </a:rPr>
              <a:t>55</a:t>
            </a:r>
            <a:r>
              <a:rPr lang="en-US" sz="2000" baseline="30000" dirty="0">
                <a:solidFill>
                  <a:schemeClr val="dk1"/>
                </a:solidFill>
                <a:latin typeface="Quattrocento Sans"/>
              </a:rPr>
              <a:t>th</a:t>
            </a:r>
            <a:r>
              <a:rPr lang="en-US" sz="2000" dirty="0">
                <a:solidFill>
                  <a:schemeClr val="dk1"/>
                </a:solidFill>
                <a:latin typeface="Quattrocento Sans"/>
              </a:rPr>
              <a:t> IEEE/ACM International Symposium on Microarchitecture (MICRO), Chicago, IL, USA, 2022, pp. 1027-1041.</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sym typeface="Quattrocento Sans"/>
              </a:rPr>
              <a:t>[3] </a:t>
            </a:r>
            <a:r>
              <a:rPr lang="en-US" sz="2000" dirty="0" err="1">
                <a:solidFill>
                  <a:schemeClr val="dk1"/>
                </a:solidFill>
                <a:latin typeface="Quattrocento Sans"/>
                <a:sym typeface="Quattrocento Sans"/>
              </a:rPr>
              <a:t>Anbang</a:t>
            </a:r>
            <a:r>
              <a:rPr lang="en-US" sz="2000" dirty="0">
                <a:solidFill>
                  <a:schemeClr val="dk1"/>
                </a:solidFill>
                <a:latin typeface="Quattrocento Sans"/>
                <a:sym typeface="Quattrocento Sans"/>
              </a:rPr>
              <a:t> Wu et. al., </a:t>
            </a:r>
            <a:r>
              <a:rPr lang="en-US" sz="2000" dirty="0" err="1">
                <a:solidFill>
                  <a:schemeClr val="dk1"/>
                </a:solidFill>
                <a:latin typeface="Quattrocento Sans"/>
                <a:sym typeface="Quattrocento Sans"/>
              </a:rPr>
              <a:t>CollComm</a:t>
            </a:r>
            <a:r>
              <a:rPr lang="en-US" sz="2000" dirty="0">
                <a:solidFill>
                  <a:schemeClr val="dk1"/>
                </a:solidFill>
                <a:latin typeface="Quattrocento Sans"/>
                <a:sym typeface="Quattrocento Sans"/>
              </a:rPr>
              <a:t>: Enabling efficient collective quantum communication based on EPR buffering. </a:t>
            </a:r>
            <a:r>
              <a:rPr lang="en-US" sz="2000" dirty="0" err="1">
                <a:solidFill>
                  <a:schemeClr val="dk1"/>
                </a:solidFill>
                <a:latin typeface="Quattrocento Sans"/>
                <a:sym typeface="Quattrocento Sans"/>
              </a:rPr>
              <a:t>arXiv</a:t>
            </a:r>
            <a:r>
              <a:rPr lang="en-US" sz="2000" dirty="0">
                <a:solidFill>
                  <a:schemeClr val="dk1"/>
                </a:solidFill>
                <a:latin typeface="Quattrocento Sans"/>
                <a:sym typeface="Quattrocento Sans"/>
              </a:rPr>
              <a:t>: 2208.06724v2</a:t>
            </a:r>
          </a:p>
          <a:p>
            <a:pPr marL="0" marR="0" lvl="0" indent="0" algn="just" rtl="0">
              <a:lnSpc>
                <a:spcPct val="110000"/>
              </a:lnSpc>
              <a:spcBef>
                <a:spcPts val="0"/>
              </a:spcBef>
              <a:spcAft>
                <a:spcPts val="0"/>
              </a:spcAft>
              <a:buClr>
                <a:srgbClr val="000000"/>
              </a:buClr>
              <a:buSzPts val="1944"/>
              <a:buFont typeface="Arial"/>
              <a:buNone/>
            </a:pPr>
            <a:r>
              <a:rPr lang="en-US" sz="2000" dirty="0">
                <a:solidFill>
                  <a:schemeClr val="dk1"/>
                </a:solidFill>
                <a:latin typeface="Quattrocento Sans"/>
                <a:sym typeface="Quattrocento Sans"/>
              </a:rPr>
              <a:t>[4] https://</a:t>
            </a:r>
            <a:r>
              <a:rPr lang="en-US" sz="2000" dirty="0" err="1">
                <a:solidFill>
                  <a:schemeClr val="dk1"/>
                </a:solidFill>
                <a:latin typeface="Quattrocento Sans"/>
                <a:sym typeface="Quattrocento Sans"/>
              </a:rPr>
              <a:t>www.revlib.org</a:t>
            </a:r>
            <a:endParaRPr sz="2000" dirty="0">
              <a:solidFill>
                <a:schemeClr val="dk1"/>
              </a:solidFill>
              <a:latin typeface="Quattrocento Sans"/>
              <a:sym typeface="Quattrocento Sans"/>
            </a:endParaRPr>
          </a:p>
        </p:txBody>
      </p:sp>
      <p:pic>
        <p:nvPicPr>
          <p:cNvPr id="15" name="Picture 14" descr="A diagram of a telephone connection&#10;&#10;Description automatically generated with low confidence">
            <a:extLst>
              <a:ext uri="{FF2B5EF4-FFF2-40B4-BE49-F238E27FC236}">
                <a16:creationId xmlns:a16="http://schemas.microsoft.com/office/drawing/2014/main" id="{FAE5274A-C324-6C65-CBAD-5BC4CF4524B3}"/>
              </a:ext>
            </a:extLst>
          </p:cNvPr>
          <p:cNvPicPr>
            <a:picLocks noChangeAspect="1"/>
          </p:cNvPicPr>
          <p:nvPr/>
        </p:nvPicPr>
        <p:blipFill>
          <a:blip r:embed="rId5"/>
          <a:stretch>
            <a:fillRect/>
          </a:stretch>
        </p:blipFill>
        <p:spPr>
          <a:xfrm>
            <a:off x="8933411" y="20351513"/>
            <a:ext cx="5353545" cy="3986683"/>
          </a:xfrm>
          <a:prstGeom prst="rect">
            <a:avLst/>
          </a:prstGeom>
        </p:spPr>
      </p:pic>
      <p:pic>
        <p:nvPicPr>
          <p:cNvPr id="16" name="Picture 15" descr="A diagram of a cat-entangler&#10;&#10;Description automatically generated with low confidence">
            <a:extLst>
              <a:ext uri="{FF2B5EF4-FFF2-40B4-BE49-F238E27FC236}">
                <a16:creationId xmlns:a16="http://schemas.microsoft.com/office/drawing/2014/main" id="{D3AE8769-21F3-168C-197F-CBB6E3F83AB5}"/>
              </a:ext>
            </a:extLst>
          </p:cNvPr>
          <p:cNvPicPr>
            <a:picLocks noChangeAspect="1"/>
          </p:cNvPicPr>
          <p:nvPr/>
        </p:nvPicPr>
        <p:blipFill rotWithShape="1">
          <a:blip r:embed="rId6"/>
          <a:srcRect t="10197"/>
          <a:stretch/>
        </p:blipFill>
        <p:spPr>
          <a:xfrm>
            <a:off x="1464914" y="20322282"/>
            <a:ext cx="5724018" cy="4123579"/>
          </a:xfrm>
          <a:prstGeom prst="rect">
            <a:avLst/>
          </a:prstGeom>
        </p:spPr>
      </p:pic>
      <p:graphicFrame>
        <p:nvGraphicFramePr>
          <p:cNvPr id="17" name="Table 15">
            <a:extLst>
              <a:ext uri="{FF2B5EF4-FFF2-40B4-BE49-F238E27FC236}">
                <a16:creationId xmlns:a16="http://schemas.microsoft.com/office/drawing/2014/main" id="{8613356B-A9E8-DC80-4AAE-D9BE659B8CA5}"/>
              </a:ext>
            </a:extLst>
          </p:cNvPr>
          <p:cNvGraphicFramePr>
            <a:graphicFrameLocks noGrp="1"/>
          </p:cNvGraphicFramePr>
          <p:nvPr>
            <p:extLst>
              <p:ext uri="{D42A27DB-BD31-4B8C-83A1-F6EECF244321}">
                <p14:modId xmlns:p14="http://schemas.microsoft.com/office/powerpoint/2010/main" val="4106810810"/>
              </p:ext>
            </p:extLst>
          </p:nvPr>
        </p:nvGraphicFramePr>
        <p:xfrm>
          <a:off x="25854502" y="25683741"/>
          <a:ext cx="4660335" cy="1295081"/>
        </p:xfrm>
        <a:graphic>
          <a:graphicData uri="http://schemas.openxmlformats.org/drawingml/2006/table">
            <a:tbl>
              <a:tblPr firstRow="1" bandRow="1">
                <a:tableStyleId>{5C22544A-7EE6-4342-B048-85BDC9FD1C3A}</a:tableStyleId>
              </a:tblPr>
              <a:tblGrid>
                <a:gridCol w="1849019">
                  <a:extLst>
                    <a:ext uri="{9D8B030D-6E8A-4147-A177-3AD203B41FA5}">
                      <a16:colId xmlns:a16="http://schemas.microsoft.com/office/drawing/2014/main" val="1908145586"/>
                    </a:ext>
                  </a:extLst>
                </a:gridCol>
                <a:gridCol w="1629705">
                  <a:extLst>
                    <a:ext uri="{9D8B030D-6E8A-4147-A177-3AD203B41FA5}">
                      <a16:colId xmlns:a16="http://schemas.microsoft.com/office/drawing/2014/main" val="927377627"/>
                    </a:ext>
                  </a:extLst>
                </a:gridCol>
                <a:gridCol w="1181611">
                  <a:extLst>
                    <a:ext uri="{9D8B030D-6E8A-4147-A177-3AD203B41FA5}">
                      <a16:colId xmlns:a16="http://schemas.microsoft.com/office/drawing/2014/main" val="2975493502"/>
                    </a:ext>
                  </a:extLst>
                </a:gridCol>
              </a:tblGrid>
              <a:tr h="2037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Remote EPR pair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Fidelity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0168276"/>
                  </a:ext>
                </a:extLst>
              </a:tr>
              <a:tr h="424169">
                <a:tc>
                  <a:txBody>
                    <a:bodyPr/>
                    <a:lstStyle/>
                    <a:p>
                      <a:pPr algn="ctr"/>
                      <a:r>
                        <a:rPr lang="en-US" dirty="0">
                          <a:solidFill>
                            <a:schemeClr val="tx1"/>
                          </a:solidFill>
                        </a:rPr>
                        <a:t>Using buffers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0.442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9125132"/>
                  </a:ext>
                </a:extLst>
              </a:tr>
              <a:tr h="352752">
                <a:tc>
                  <a:txBody>
                    <a:bodyPr/>
                    <a:lstStyle/>
                    <a:p>
                      <a:pPr algn="ctr"/>
                      <a:r>
                        <a:rPr lang="en-US" dirty="0">
                          <a:solidFill>
                            <a:schemeClr val="tx1"/>
                          </a:solidFill>
                        </a:rPr>
                        <a:t>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0.680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0931272"/>
                  </a:ext>
                </a:extLst>
              </a:tr>
            </a:tbl>
          </a:graphicData>
        </a:graphic>
      </p:graphicFrame>
      <p:cxnSp>
        <p:nvCxnSpPr>
          <p:cNvPr id="18" name="Straight Connector 17">
            <a:extLst>
              <a:ext uri="{FF2B5EF4-FFF2-40B4-BE49-F238E27FC236}">
                <a16:creationId xmlns:a16="http://schemas.microsoft.com/office/drawing/2014/main" id="{04EC881A-35D1-5F85-CD3F-768FE85BE852}"/>
              </a:ext>
            </a:extLst>
          </p:cNvPr>
          <p:cNvCxnSpPr>
            <a:cxnSpLocks/>
          </p:cNvCxnSpPr>
          <p:nvPr/>
        </p:nvCxnSpPr>
        <p:spPr>
          <a:xfrm>
            <a:off x="25854501" y="25699239"/>
            <a:ext cx="1799576" cy="478368"/>
          </a:xfrm>
          <a:prstGeom prst="line">
            <a:avLst/>
          </a:prstGeom>
          <a:ln w="12700"/>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0A0DB1E3-72FB-4E27-0788-88513C5FC6A6}"/>
              </a:ext>
            </a:extLst>
          </p:cNvPr>
          <p:cNvSpPr txBox="1"/>
          <p:nvPr/>
        </p:nvSpPr>
        <p:spPr>
          <a:xfrm>
            <a:off x="25885958" y="25851737"/>
            <a:ext cx="1244845" cy="307777"/>
          </a:xfrm>
          <a:prstGeom prst="rect">
            <a:avLst/>
          </a:prstGeom>
          <a:noFill/>
        </p:spPr>
        <p:txBody>
          <a:bodyPr wrap="square" rtlCol="0">
            <a:spAutoFit/>
          </a:bodyPr>
          <a:lstStyle/>
          <a:p>
            <a:r>
              <a:rPr lang="en-US" dirty="0">
                <a:solidFill>
                  <a:schemeClr val="tx1"/>
                </a:solidFill>
              </a:rPr>
              <a:t>methods</a:t>
            </a:r>
          </a:p>
        </p:txBody>
      </p:sp>
      <p:sp>
        <p:nvSpPr>
          <p:cNvPr id="20" name="TextBox 19">
            <a:extLst>
              <a:ext uri="{FF2B5EF4-FFF2-40B4-BE49-F238E27FC236}">
                <a16:creationId xmlns:a16="http://schemas.microsoft.com/office/drawing/2014/main" id="{50B9B5C9-08D2-8D3E-15A7-689AE8FEE66B}"/>
              </a:ext>
            </a:extLst>
          </p:cNvPr>
          <p:cNvSpPr txBox="1"/>
          <p:nvPr/>
        </p:nvSpPr>
        <p:spPr>
          <a:xfrm>
            <a:off x="26588528" y="25683741"/>
            <a:ext cx="1011565" cy="307777"/>
          </a:xfrm>
          <a:prstGeom prst="rect">
            <a:avLst/>
          </a:prstGeom>
          <a:noFill/>
        </p:spPr>
        <p:txBody>
          <a:bodyPr wrap="square" rtlCol="0">
            <a:spAutoFit/>
          </a:bodyPr>
          <a:lstStyle/>
          <a:p>
            <a:r>
              <a:rPr lang="en-US" dirty="0">
                <a:solidFill>
                  <a:schemeClr val="tx1"/>
                </a:solidFill>
              </a:rPr>
              <a:t>metrics</a:t>
            </a:r>
          </a:p>
        </p:txBody>
      </p:sp>
      <p:sp>
        <p:nvSpPr>
          <p:cNvPr id="22" name="Google Shape;56;g24361600e24_1_7">
            <a:extLst>
              <a:ext uri="{FF2B5EF4-FFF2-40B4-BE49-F238E27FC236}">
                <a16:creationId xmlns:a16="http://schemas.microsoft.com/office/drawing/2014/main" id="{D52A0875-31D4-A857-6717-BF2BD0E438BD}"/>
              </a:ext>
            </a:extLst>
          </p:cNvPr>
          <p:cNvSpPr txBox="1"/>
          <p:nvPr/>
        </p:nvSpPr>
        <p:spPr>
          <a:xfrm>
            <a:off x="16814103" y="8907769"/>
            <a:ext cx="14367900" cy="1782489"/>
          </a:xfrm>
          <a:prstGeom prst="rect">
            <a:avLst/>
          </a:prstGeom>
          <a:noFill/>
          <a:ln>
            <a:noFill/>
          </a:ln>
        </p:spPr>
        <p:txBody>
          <a:bodyPr spcFirstLastPara="1" wrap="square" lIns="88875" tIns="44425" rIns="88875" bIns="44425" anchor="t" anchorCtr="0">
            <a:spAutoFit/>
          </a:bodyPr>
          <a:lstStyle/>
          <a:p>
            <a:pPr algn="just">
              <a:spcBef>
                <a:spcPts val="1200"/>
              </a:spcBef>
              <a:buClr>
                <a:schemeClr val="dk1"/>
              </a:buClr>
              <a:buSzPts val="2500"/>
            </a:pPr>
            <a:r>
              <a:rPr lang="en-US" sz="2500" dirty="0">
                <a:solidFill>
                  <a:schemeClr val="dk1"/>
                </a:solidFill>
                <a:latin typeface="Open Sans"/>
                <a:ea typeface="Open Sans"/>
                <a:cs typeface="Open Sans"/>
              </a:rPr>
              <a:t>On top of the </a:t>
            </a:r>
            <a:r>
              <a:rPr lang="en-US" sz="2500" i="1" dirty="0" err="1">
                <a:solidFill>
                  <a:schemeClr val="dk1"/>
                </a:solidFill>
                <a:latin typeface="Open Sans"/>
                <a:ea typeface="Open Sans"/>
                <a:cs typeface="Open Sans"/>
              </a:rPr>
              <a:t>Auto_Comm</a:t>
            </a:r>
            <a:r>
              <a:rPr lang="en-US" sz="2500" i="1" dirty="0">
                <a:solidFill>
                  <a:schemeClr val="dk1"/>
                </a:solidFill>
                <a:latin typeface="Open Sans"/>
                <a:ea typeface="Open Sans"/>
                <a:cs typeface="Open Sans"/>
              </a:rPr>
              <a:t> </a:t>
            </a:r>
            <a:r>
              <a:rPr lang="en-US" sz="2500" dirty="0">
                <a:solidFill>
                  <a:schemeClr val="dk1"/>
                </a:solidFill>
                <a:latin typeface="Open Sans"/>
                <a:ea typeface="Open Sans"/>
                <a:cs typeface="Open Sans"/>
              </a:rPr>
              <a:t>and </a:t>
            </a:r>
            <a:r>
              <a:rPr lang="en-US" sz="2500" i="1" dirty="0" err="1">
                <a:solidFill>
                  <a:schemeClr val="dk1"/>
                </a:solidFill>
                <a:latin typeface="Open Sans"/>
                <a:ea typeface="Open Sans"/>
                <a:cs typeface="Open Sans"/>
              </a:rPr>
              <a:t>Coll_Comm</a:t>
            </a:r>
            <a:r>
              <a:rPr lang="en-US" sz="2500" i="1" dirty="0">
                <a:solidFill>
                  <a:schemeClr val="dk1"/>
                </a:solidFill>
                <a:latin typeface="Open Sans"/>
                <a:ea typeface="Open Sans"/>
                <a:cs typeface="Open Sans"/>
              </a:rPr>
              <a:t> </a:t>
            </a:r>
            <a:r>
              <a:rPr lang="en-US" sz="2500" dirty="0">
                <a:solidFill>
                  <a:schemeClr val="dk1"/>
                </a:solidFill>
                <a:latin typeface="Open Sans"/>
                <a:ea typeface="Open Sans"/>
                <a:cs typeface="Open Sans"/>
              </a:rPr>
              <a:t>frameworks [2][3], we develop a new strategy for quantum circuits with MCT (multi-controlled Toffoli) gates. This can reduce resource consumption and improve the fidelity of collective communication in distributed quantum systems. </a:t>
            </a:r>
          </a:p>
        </p:txBody>
      </p:sp>
      <p:sp>
        <p:nvSpPr>
          <p:cNvPr id="23" name="TextBox 22">
            <a:extLst>
              <a:ext uri="{FF2B5EF4-FFF2-40B4-BE49-F238E27FC236}">
                <a16:creationId xmlns:a16="http://schemas.microsoft.com/office/drawing/2014/main" id="{2027152C-6598-13E9-67F4-B0CE076AABF9}"/>
              </a:ext>
            </a:extLst>
          </p:cNvPr>
          <p:cNvSpPr txBox="1"/>
          <p:nvPr/>
        </p:nvSpPr>
        <p:spPr>
          <a:xfrm>
            <a:off x="1768767" y="20393929"/>
            <a:ext cx="383438" cy="307777"/>
          </a:xfrm>
          <a:prstGeom prst="rect">
            <a:avLst/>
          </a:prstGeom>
          <a:noFill/>
        </p:spPr>
        <p:txBody>
          <a:bodyPr wrap="square" rtlCol="0">
            <a:spAutoFit/>
          </a:bodyPr>
          <a:lstStyle/>
          <a:p>
            <a:r>
              <a:rPr lang="en-US" dirty="0"/>
              <a:t>[2]</a:t>
            </a:r>
          </a:p>
        </p:txBody>
      </p:sp>
      <p:sp>
        <p:nvSpPr>
          <p:cNvPr id="24" name="TextBox 23">
            <a:extLst>
              <a:ext uri="{FF2B5EF4-FFF2-40B4-BE49-F238E27FC236}">
                <a16:creationId xmlns:a16="http://schemas.microsoft.com/office/drawing/2014/main" id="{B38D7864-8EC6-D772-46EC-AF5293A0991C}"/>
              </a:ext>
            </a:extLst>
          </p:cNvPr>
          <p:cNvSpPr txBox="1"/>
          <p:nvPr/>
        </p:nvSpPr>
        <p:spPr>
          <a:xfrm>
            <a:off x="8370194" y="20393929"/>
            <a:ext cx="383438" cy="307777"/>
          </a:xfrm>
          <a:prstGeom prst="rect">
            <a:avLst/>
          </a:prstGeom>
          <a:noFill/>
        </p:spPr>
        <p:txBody>
          <a:bodyPr wrap="square" rtlCol="0">
            <a:spAutoFit/>
          </a:bodyPr>
          <a:lstStyle/>
          <a:p>
            <a:r>
              <a:rPr lang="en-US" dirty="0"/>
              <a:t>[2]</a:t>
            </a:r>
          </a:p>
        </p:txBody>
      </p:sp>
      <p:sp>
        <p:nvSpPr>
          <p:cNvPr id="27" name="Google Shape;56;g24361600e24_1_7">
            <a:extLst>
              <a:ext uri="{FF2B5EF4-FFF2-40B4-BE49-F238E27FC236}">
                <a16:creationId xmlns:a16="http://schemas.microsoft.com/office/drawing/2014/main" id="{4B9B90E0-13B6-9CE9-7909-58B73485B517}"/>
              </a:ext>
            </a:extLst>
          </p:cNvPr>
          <p:cNvSpPr txBox="1"/>
          <p:nvPr/>
        </p:nvSpPr>
        <p:spPr>
          <a:xfrm>
            <a:off x="16863308" y="33373490"/>
            <a:ext cx="6772367" cy="6014417"/>
          </a:xfrm>
          <a:prstGeom prst="rect">
            <a:avLst/>
          </a:prstGeom>
          <a:noFill/>
          <a:ln>
            <a:noFill/>
          </a:ln>
        </p:spPr>
        <p:txBody>
          <a:bodyPr spcFirstLastPara="1" wrap="square" lIns="88875" tIns="44425" rIns="88875" bIns="44425" anchor="t" anchorCtr="0">
            <a:spAutoFit/>
          </a:bodyPr>
          <a:lstStyle/>
          <a:p>
            <a:pPr marL="457200" marR="0" lvl="0" indent="-457200" algn="l" rtl="0">
              <a:lnSpc>
                <a:spcPct val="110000"/>
              </a:lnSpc>
              <a:spcBef>
                <a:spcPts val="0"/>
              </a:spcBef>
              <a:spcAft>
                <a:spcPts val="0"/>
              </a:spcAft>
              <a:buClr>
                <a:schemeClr val="dk1"/>
              </a:buClr>
              <a:buSzPts val="2500"/>
              <a:buFont typeface="+mj-lt"/>
              <a:buAutoNum type="arabicPeriod"/>
            </a:pPr>
            <a:r>
              <a:rPr lang="en-US" sz="2500" dirty="0">
                <a:solidFill>
                  <a:schemeClr val="dk1"/>
                </a:solidFill>
                <a:latin typeface="Open Sans"/>
                <a:ea typeface="Open Sans"/>
                <a:cs typeface="Open Sans"/>
                <a:sym typeface="Open Sans"/>
              </a:rPr>
              <a:t>Develop a compiler combining our MCT strategy with the QMPI framework</a:t>
            </a:r>
          </a:p>
          <a:p>
            <a:pPr marL="457200" marR="0" lvl="0" indent="-457200" algn="l" rtl="0">
              <a:lnSpc>
                <a:spcPct val="110000"/>
              </a:lnSpc>
              <a:spcBef>
                <a:spcPts val="0"/>
              </a:spcBef>
              <a:spcAft>
                <a:spcPts val="0"/>
              </a:spcAft>
              <a:buClr>
                <a:schemeClr val="dk1"/>
              </a:buClr>
              <a:buSzPts val="2500"/>
              <a:buFont typeface="+mj-lt"/>
              <a:buAutoNum type="arabicPeriod"/>
            </a:pPr>
            <a:endParaRPr lang="en-US" sz="2500" dirty="0">
              <a:solidFill>
                <a:schemeClr val="dk1"/>
              </a:solidFill>
              <a:latin typeface="Open Sans"/>
              <a:ea typeface="Open Sans"/>
              <a:cs typeface="Open Sans"/>
              <a:sym typeface="Open Sans"/>
            </a:endParaRPr>
          </a:p>
          <a:p>
            <a:pPr marL="457200" marR="0" lvl="0" indent="-457200" algn="l" rtl="0">
              <a:lnSpc>
                <a:spcPct val="110000"/>
              </a:lnSpc>
              <a:spcBef>
                <a:spcPts val="0"/>
              </a:spcBef>
              <a:spcAft>
                <a:spcPts val="0"/>
              </a:spcAft>
              <a:buClr>
                <a:schemeClr val="dk1"/>
              </a:buClr>
              <a:buSzPts val="2500"/>
              <a:buFont typeface="+mj-lt"/>
              <a:buAutoNum type="arabicPeriod"/>
            </a:pPr>
            <a:r>
              <a:rPr lang="en-US" sz="2500" dirty="0">
                <a:solidFill>
                  <a:schemeClr val="dk1"/>
                </a:solidFill>
                <a:latin typeface="Open Sans"/>
                <a:ea typeface="Open Sans"/>
                <a:cs typeface="Open Sans"/>
                <a:sym typeface="Open Sans"/>
              </a:rPr>
              <a:t> Implement more applications within the QMPI framework and MCT and compare fidelities, latencies, and # of EPR pairs</a:t>
            </a:r>
          </a:p>
          <a:p>
            <a:pPr marL="457200" marR="0" lvl="0" indent="-457200" algn="l" rtl="0">
              <a:lnSpc>
                <a:spcPct val="110000"/>
              </a:lnSpc>
              <a:spcBef>
                <a:spcPts val="0"/>
              </a:spcBef>
              <a:spcAft>
                <a:spcPts val="0"/>
              </a:spcAft>
              <a:buClr>
                <a:schemeClr val="dk1"/>
              </a:buClr>
              <a:buSzPts val="2500"/>
              <a:buFont typeface="+mj-lt"/>
              <a:buAutoNum type="arabicPeriod"/>
            </a:pPr>
            <a:endParaRPr lang="en-US" sz="2500" dirty="0">
              <a:solidFill>
                <a:schemeClr val="dk1"/>
              </a:solidFill>
              <a:latin typeface="Open Sans"/>
              <a:ea typeface="Open Sans"/>
              <a:cs typeface="Open Sans"/>
              <a:sym typeface="Open Sans"/>
            </a:endParaRPr>
          </a:p>
          <a:p>
            <a:pPr marL="457200" marR="0" lvl="0" indent="-457200" algn="l" rtl="0">
              <a:lnSpc>
                <a:spcPct val="110000"/>
              </a:lnSpc>
              <a:spcBef>
                <a:spcPts val="0"/>
              </a:spcBef>
              <a:spcAft>
                <a:spcPts val="0"/>
              </a:spcAft>
              <a:buClr>
                <a:schemeClr val="dk1"/>
              </a:buClr>
              <a:buSzPts val="2500"/>
              <a:buFont typeface="+mj-lt"/>
              <a:buAutoNum type="arabicPeriod"/>
            </a:pPr>
            <a:r>
              <a:rPr lang="en-US" sz="2500" dirty="0">
                <a:solidFill>
                  <a:schemeClr val="dk1"/>
                </a:solidFill>
                <a:latin typeface="Open Sans"/>
                <a:ea typeface="Open Sans"/>
                <a:cs typeface="Open Sans"/>
                <a:sym typeface="Open Sans"/>
              </a:rPr>
              <a:t>Further optimizations using strategies within </a:t>
            </a:r>
            <a:r>
              <a:rPr lang="en-US" sz="2500" dirty="0" err="1">
                <a:solidFill>
                  <a:schemeClr val="dk1"/>
                </a:solidFill>
                <a:latin typeface="Open Sans"/>
                <a:ea typeface="Open Sans"/>
                <a:cs typeface="Open Sans"/>
                <a:sym typeface="Open Sans"/>
              </a:rPr>
              <a:t>Auto_Comm</a:t>
            </a:r>
            <a:r>
              <a:rPr lang="en-US" sz="2500" dirty="0">
                <a:solidFill>
                  <a:schemeClr val="dk1"/>
                </a:solidFill>
                <a:latin typeface="Open Sans"/>
                <a:ea typeface="Open Sans"/>
                <a:cs typeface="Open Sans"/>
                <a:sym typeface="Open Sans"/>
              </a:rPr>
              <a:t> and </a:t>
            </a:r>
            <a:r>
              <a:rPr lang="en-US" sz="2500" dirty="0" err="1">
                <a:solidFill>
                  <a:schemeClr val="dk1"/>
                </a:solidFill>
                <a:latin typeface="Open Sans"/>
                <a:ea typeface="Open Sans"/>
                <a:cs typeface="Open Sans"/>
                <a:sym typeface="Open Sans"/>
              </a:rPr>
              <a:t>Coll_Comm</a:t>
            </a:r>
            <a:r>
              <a:rPr lang="en-US" sz="2500" dirty="0">
                <a:solidFill>
                  <a:schemeClr val="dk1"/>
                </a:solidFill>
                <a:latin typeface="Open Sans"/>
                <a:ea typeface="Open Sans"/>
                <a:cs typeface="Open Sans"/>
                <a:sym typeface="Open Sans"/>
              </a:rPr>
              <a:t> that would be automatic within QMPI</a:t>
            </a:r>
          </a:p>
          <a:p>
            <a:pPr marL="457200" marR="0" lvl="0" indent="-457200" algn="l" rtl="0">
              <a:lnSpc>
                <a:spcPct val="110000"/>
              </a:lnSpc>
              <a:spcBef>
                <a:spcPts val="0"/>
              </a:spcBef>
              <a:spcAft>
                <a:spcPts val="0"/>
              </a:spcAft>
              <a:buClr>
                <a:schemeClr val="dk1"/>
              </a:buClr>
              <a:buSzPts val="2500"/>
              <a:buFont typeface="+mj-lt"/>
              <a:buAutoNum type="arabicPeriod"/>
            </a:pPr>
            <a:endParaRPr lang="en-US" sz="2500" dirty="0">
              <a:solidFill>
                <a:schemeClr val="dk1"/>
              </a:solidFill>
              <a:latin typeface="Open Sans"/>
              <a:ea typeface="Open Sans"/>
              <a:cs typeface="Open Sans"/>
              <a:sym typeface="Open Sans"/>
            </a:endParaRPr>
          </a:p>
          <a:p>
            <a:pPr marL="457200" marR="0" lvl="0" indent="-457200" algn="l" rtl="0">
              <a:lnSpc>
                <a:spcPct val="110000"/>
              </a:lnSpc>
              <a:spcBef>
                <a:spcPts val="0"/>
              </a:spcBef>
              <a:spcAft>
                <a:spcPts val="0"/>
              </a:spcAft>
              <a:buClr>
                <a:schemeClr val="dk1"/>
              </a:buClr>
              <a:buSzPts val="2500"/>
              <a:buFont typeface="+mj-lt"/>
              <a:buAutoNum type="arabicPeriod"/>
            </a:pPr>
            <a:r>
              <a:rPr lang="en-US" sz="2500" dirty="0">
                <a:solidFill>
                  <a:schemeClr val="dk1"/>
                </a:solidFill>
                <a:latin typeface="Open Sans"/>
                <a:ea typeface="Open Sans"/>
                <a:cs typeface="Open Sans"/>
                <a:sym typeface="Open Sans"/>
              </a:rPr>
              <a:t>Generalize QMPI for quantum architectures that doesn’t assume all-to-all connectivity</a:t>
            </a:r>
          </a:p>
        </p:txBody>
      </p:sp>
      <p:sp>
        <p:nvSpPr>
          <p:cNvPr id="30" name="TextBox 29">
            <a:extLst>
              <a:ext uri="{FF2B5EF4-FFF2-40B4-BE49-F238E27FC236}">
                <a16:creationId xmlns:a16="http://schemas.microsoft.com/office/drawing/2014/main" id="{1B32BA9B-6A0B-C8CC-1574-9F89B0DCCDE7}"/>
              </a:ext>
            </a:extLst>
          </p:cNvPr>
          <p:cNvSpPr txBox="1"/>
          <p:nvPr/>
        </p:nvSpPr>
        <p:spPr>
          <a:xfrm>
            <a:off x="25106249" y="25600936"/>
            <a:ext cx="556644" cy="338554"/>
          </a:xfrm>
          <a:prstGeom prst="rect">
            <a:avLst/>
          </a:prstGeom>
          <a:noFill/>
        </p:spPr>
        <p:txBody>
          <a:bodyPr wrap="square" rtlCol="0">
            <a:spAutoFit/>
          </a:bodyPr>
          <a:lstStyle/>
          <a:p>
            <a:r>
              <a:rPr lang="en-US" sz="1600" dirty="0"/>
              <a:t>b)</a:t>
            </a:r>
          </a:p>
        </p:txBody>
      </p:sp>
      <p:pic>
        <p:nvPicPr>
          <p:cNvPr id="32" name="Picture 31" descr="A picture containing text, screenshot, font, number&#10;&#10;Description automatically generated">
            <a:extLst>
              <a:ext uri="{FF2B5EF4-FFF2-40B4-BE49-F238E27FC236}">
                <a16:creationId xmlns:a16="http://schemas.microsoft.com/office/drawing/2014/main" id="{D8989F2D-9B05-FEC6-BE3C-4F5B4EDB13CC}"/>
              </a:ext>
            </a:extLst>
          </p:cNvPr>
          <p:cNvPicPr>
            <a:picLocks noChangeAspect="1"/>
          </p:cNvPicPr>
          <p:nvPr/>
        </p:nvPicPr>
        <p:blipFill rotWithShape="1">
          <a:blip r:embed="rId7"/>
          <a:srcRect t="31349"/>
          <a:stretch/>
        </p:blipFill>
        <p:spPr>
          <a:xfrm>
            <a:off x="24987929" y="15203815"/>
            <a:ext cx="6235881" cy="2384608"/>
          </a:xfrm>
          <a:prstGeom prst="rect">
            <a:avLst/>
          </a:prstGeom>
        </p:spPr>
      </p:pic>
      <p:sp>
        <p:nvSpPr>
          <p:cNvPr id="33" name="TextBox 32">
            <a:extLst>
              <a:ext uri="{FF2B5EF4-FFF2-40B4-BE49-F238E27FC236}">
                <a16:creationId xmlns:a16="http://schemas.microsoft.com/office/drawing/2014/main" id="{EA6F0D09-32C6-9C12-01C8-5CF4BAFC098B}"/>
              </a:ext>
            </a:extLst>
          </p:cNvPr>
          <p:cNvSpPr txBox="1"/>
          <p:nvPr/>
        </p:nvSpPr>
        <p:spPr>
          <a:xfrm>
            <a:off x="30723463" y="14824226"/>
            <a:ext cx="383438" cy="307777"/>
          </a:xfrm>
          <a:prstGeom prst="rect">
            <a:avLst/>
          </a:prstGeom>
          <a:noFill/>
        </p:spPr>
        <p:txBody>
          <a:bodyPr wrap="none" rtlCol="0">
            <a:spAutoFit/>
          </a:bodyPr>
          <a:lstStyle/>
          <a:p>
            <a:r>
              <a:rPr lang="en-US" dirty="0"/>
              <a:t>[2]</a:t>
            </a:r>
          </a:p>
        </p:txBody>
      </p:sp>
      <p:sp>
        <p:nvSpPr>
          <p:cNvPr id="38" name="TextBox 37">
            <a:extLst>
              <a:ext uri="{FF2B5EF4-FFF2-40B4-BE49-F238E27FC236}">
                <a16:creationId xmlns:a16="http://schemas.microsoft.com/office/drawing/2014/main" id="{98175E21-17F5-1820-AD07-79F197764D87}"/>
              </a:ext>
            </a:extLst>
          </p:cNvPr>
          <p:cNvSpPr txBox="1"/>
          <p:nvPr/>
        </p:nvSpPr>
        <p:spPr>
          <a:xfrm>
            <a:off x="25088167" y="21643984"/>
            <a:ext cx="367408" cy="338554"/>
          </a:xfrm>
          <a:prstGeom prst="rect">
            <a:avLst/>
          </a:prstGeom>
          <a:noFill/>
        </p:spPr>
        <p:txBody>
          <a:bodyPr wrap="none" rtlCol="0">
            <a:spAutoFit/>
          </a:bodyPr>
          <a:lstStyle/>
          <a:p>
            <a:r>
              <a:rPr lang="en-US" sz="1600" dirty="0"/>
              <a:t>a)</a:t>
            </a:r>
          </a:p>
        </p:txBody>
      </p:sp>
      <p:pic>
        <p:nvPicPr>
          <p:cNvPr id="36" name="Picture 35" descr="A picture containing text, font, screenshot, white&#10;&#10;Description automatically generated">
            <a:extLst>
              <a:ext uri="{FF2B5EF4-FFF2-40B4-BE49-F238E27FC236}">
                <a16:creationId xmlns:a16="http://schemas.microsoft.com/office/drawing/2014/main" id="{AF769ECB-6D69-E8DC-DEC2-906DD97ACC3B}"/>
              </a:ext>
            </a:extLst>
          </p:cNvPr>
          <p:cNvPicPr>
            <a:picLocks noChangeAspect="1"/>
          </p:cNvPicPr>
          <p:nvPr/>
        </p:nvPicPr>
        <p:blipFill rotWithShape="1">
          <a:blip r:embed="rId8"/>
          <a:srcRect l="1363" t="-530" r="-1363" b="530"/>
          <a:stretch/>
        </p:blipFill>
        <p:spPr>
          <a:xfrm>
            <a:off x="25960764" y="21878236"/>
            <a:ext cx="2555269" cy="697605"/>
          </a:xfrm>
          <a:prstGeom prst="rect">
            <a:avLst/>
          </a:prstGeom>
        </p:spPr>
      </p:pic>
      <p:sp>
        <p:nvSpPr>
          <p:cNvPr id="39" name="TextBox 38">
            <a:extLst>
              <a:ext uri="{FF2B5EF4-FFF2-40B4-BE49-F238E27FC236}">
                <a16:creationId xmlns:a16="http://schemas.microsoft.com/office/drawing/2014/main" id="{90EBA848-D75F-EEA6-A3C5-5C8F0340E8C3}"/>
              </a:ext>
            </a:extLst>
          </p:cNvPr>
          <p:cNvSpPr txBox="1"/>
          <p:nvPr/>
        </p:nvSpPr>
        <p:spPr>
          <a:xfrm>
            <a:off x="29841565" y="17926540"/>
            <a:ext cx="383438" cy="307777"/>
          </a:xfrm>
          <a:prstGeom prst="rect">
            <a:avLst/>
          </a:prstGeom>
          <a:noFill/>
        </p:spPr>
        <p:txBody>
          <a:bodyPr wrap="none" rtlCol="0">
            <a:spAutoFit/>
          </a:bodyPr>
          <a:lstStyle/>
          <a:p>
            <a:r>
              <a:rPr lang="en-US" dirty="0"/>
              <a:t>[4]</a:t>
            </a:r>
          </a:p>
        </p:txBody>
      </p:sp>
      <p:sp>
        <p:nvSpPr>
          <p:cNvPr id="41" name="TextBox 40">
            <a:extLst>
              <a:ext uri="{FF2B5EF4-FFF2-40B4-BE49-F238E27FC236}">
                <a16:creationId xmlns:a16="http://schemas.microsoft.com/office/drawing/2014/main" id="{80E46A26-3AE5-EF61-33FF-E68A9FA860B8}"/>
              </a:ext>
            </a:extLst>
          </p:cNvPr>
          <p:cNvSpPr txBox="1"/>
          <p:nvPr/>
        </p:nvSpPr>
        <p:spPr>
          <a:xfrm>
            <a:off x="1515102" y="17885477"/>
            <a:ext cx="5022529" cy="477054"/>
          </a:xfrm>
          <a:prstGeom prst="rect">
            <a:avLst/>
          </a:prstGeom>
          <a:noFill/>
        </p:spPr>
        <p:txBody>
          <a:bodyPr wrap="none" rtlCol="0">
            <a:spAutoFit/>
          </a:bodyPr>
          <a:lstStyle/>
          <a:p>
            <a:r>
              <a:rPr lang="en-US" sz="2500" b="1" dirty="0">
                <a:solidFill>
                  <a:schemeClr val="dk1"/>
                </a:solidFill>
                <a:latin typeface="Open Sans"/>
                <a:ea typeface="Open Sans"/>
                <a:cs typeface="Open Sans"/>
              </a:rPr>
              <a:t>Point to Point Communication</a:t>
            </a:r>
          </a:p>
        </p:txBody>
      </p:sp>
      <p:sp>
        <p:nvSpPr>
          <p:cNvPr id="42" name="TextBox 41">
            <a:extLst>
              <a:ext uri="{FF2B5EF4-FFF2-40B4-BE49-F238E27FC236}">
                <a16:creationId xmlns:a16="http://schemas.microsoft.com/office/drawing/2014/main" id="{B2782A49-DDE3-B4EB-9B6D-9B8447AE139F}"/>
              </a:ext>
            </a:extLst>
          </p:cNvPr>
          <p:cNvSpPr txBox="1"/>
          <p:nvPr/>
        </p:nvSpPr>
        <p:spPr>
          <a:xfrm>
            <a:off x="3800458" y="23849858"/>
            <a:ext cx="2105357" cy="477054"/>
          </a:xfrm>
          <a:prstGeom prst="rect">
            <a:avLst/>
          </a:prstGeom>
          <a:solidFill>
            <a:schemeClr val="bg1"/>
          </a:solidFill>
        </p:spPr>
        <p:txBody>
          <a:bodyPr wrap="square" rtlCol="0">
            <a:spAutoFit/>
          </a:bodyPr>
          <a:lstStyle/>
          <a:p>
            <a:r>
              <a:rPr lang="en-US" sz="2500" dirty="0" err="1">
                <a:latin typeface="Open Sans" panose="020B0606030504020204" pitchFamily="34" charset="0"/>
                <a:ea typeface="Open Sans" panose="020B0606030504020204" pitchFamily="34" charset="0"/>
                <a:cs typeface="Open Sans" panose="020B0606030504020204" pitchFamily="34" charset="0"/>
              </a:rPr>
              <a:t>Cat_Comm</a:t>
            </a:r>
            <a:endParaRPr lang="en-US"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43" name="TextBox 42">
            <a:extLst>
              <a:ext uri="{FF2B5EF4-FFF2-40B4-BE49-F238E27FC236}">
                <a16:creationId xmlns:a16="http://schemas.microsoft.com/office/drawing/2014/main" id="{E26D1EDB-5501-9624-FAD8-E1E7D4A06F19}"/>
              </a:ext>
            </a:extLst>
          </p:cNvPr>
          <p:cNvSpPr txBox="1"/>
          <p:nvPr/>
        </p:nvSpPr>
        <p:spPr>
          <a:xfrm>
            <a:off x="10681189" y="23855550"/>
            <a:ext cx="1752052" cy="477054"/>
          </a:xfrm>
          <a:prstGeom prst="rect">
            <a:avLst/>
          </a:prstGeom>
          <a:solidFill>
            <a:schemeClr val="bg1"/>
          </a:solidFill>
        </p:spPr>
        <p:txBody>
          <a:bodyPr wrap="square" rtlCol="0">
            <a:spAutoFit/>
          </a:bodyPr>
          <a:lstStyle/>
          <a:p>
            <a:r>
              <a:rPr lang="en-US" sz="2500" dirty="0" err="1">
                <a:latin typeface="Open Sans" panose="020B0606030504020204" pitchFamily="34" charset="0"/>
                <a:ea typeface="Open Sans" panose="020B0606030504020204" pitchFamily="34" charset="0"/>
                <a:cs typeface="Open Sans" panose="020B0606030504020204" pitchFamily="34" charset="0"/>
              </a:rPr>
              <a:t>TP_Comm</a:t>
            </a:r>
            <a:endParaRPr lang="en-US"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45" name="TextBox 44">
            <a:extLst>
              <a:ext uri="{FF2B5EF4-FFF2-40B4-BE49-F238E27FC236}">
                <a16:creationId xmlns:a16="http://schemas.microsoft.com/office/drawing/2014/main" id="{4475BAC0-4531-CB00-8221-169F848F96D2}"/>
              </a:ext>
            </a:extLst>
          </p:cNvPr>
          <p:cNvSpPr txBox="1"/>
          <p:nvPr/>
        </p:nvSpPr>
        <p:spPr>
          <a:xfrm>
            <a:off x="1527804" y="27641960"/>
            <a:ext cx="4382931" cy="477054"/>
          </a:xfrm>
          <a:prstGeom prst="rect">
            <a:avLst/>
          </a:prstGeom>
          <a:noFill/>
        </p:spPr>
        <p:txBody>
          <a:bodyPr wrap="none" rtlCol="0">
            <a:spAutoFit/>
          </a:bodyPr>
          <a:lstStyle/>
          <a:p>
            <a:r>
              <a:rPr lang="en-US" sz="2500" b="1" dirty="0">
                <a:solidFill>
                  <a:schemeClr val="dk1"/>
                </a:solidFill>
                <a:latin typeface="Open Sans"/>
                <a:ea typeface="Open Sans"/>
                <a:cs typeface="Open Sans"/>
              </a:rPr>
              <a:t>Collective Communication</a:t>
            </a:r>
          </a:p>
        </p:txBody>
      </p:sp>
      <p:sp>
        <p:nvSpPr>
          <p:cNvPr id="47" name="Google Shape;44;g24361600e24_1_7">
            <a:extLst>
              <a:ext uri="{FF2B5EF4-FFF2-40B4-BE49-F238E27FC236}">
                <a16:creationId xmlns:a16="http://schemas.microsoft.com/office/drawing/2014/main" id="{22CF9A1F-3119-5021-8A08-7E914FB28DD3}"/>
              </a:ext>
            </a:extLst>
          </p:cNvPr>
          <p:cNvSpPr txBox="1"/>
          <p:nvPr/>
        </p:nvSpPr>
        <p:spPr>
          <a:xfrm>
            <a:off x="1486138" y="16153558"/>
            <a:ext cx="12568913" cy="1397768"/>
          </a:xfrm>
          <a:prstGeom prst="rect">
            <a:avLst/>
          </a:prstGeom>
          <a:noFill/>
          <a:ln>
            <a:noFill/>
          </a:ln>
        </p:spPr>
        <p:txBody>
          <a:bodyPr spcFirstLastPara="1" wrap="square" lIns="88875" tIns="44425" rIns="88875" bIns="44425" anchor="t" anchorCtr="0">
            <a:spAutoFit/>
          </a:bodyPr>
          <a:lstStyle/>
          <a:p>
            <a:pPr lvl="0" algn="just">
              <a:spcBef>
                <a:spcPts val="1200"/>
              </a:spcBef>
              <a:buClr>
                <a:schemeClr val="dk1"/>
              </a:buClr>
              <a:buSzPts val="2500"/>
            </a:pPr>
            <a:r>
              <a:rPr lang="en-US" sz="2500" dirty="0">
                <a:solidFill>
                  <a:schemeClr val="dk1"/>
                </a:solidFill>
                <a:latin typeface="Open Sans"/>
                <a:ea typeface="Open Sans"/>
                <a:cs typeface="Open Sans"/>
                <a:sym typeface="Open Sans"/>
              </a:rPr>
              <a:t>The QMPI is a communication framework for distributed quantum computation inspired by the classical MPI used in high-performance classical computing. We have developed the QMPI framework in </a:t>
            </a:r>
            <a:r>
              <a:rPr lang="en-US" sz="2500" dirty="0" err="1">
                <a:solidFill>
                  <a:schemeClr val="dk1"/>
                </a:solidFill>
                <a:latin typeface="Open Sans"/>
                <a:ea typeface="Open Sans"/>
                <a:cs typeface="Open Sans"/>
                <a:sym typeface="Open Sans"/>
              </a:rPr>
              <a:t>Qiskit</a:t>
            </a:r>
            <a:r>
              <a:rPr lang="en-US" sz="2500" dirty="0">
                <a:solidFill>
                  <a:schemeClr val="dk1"/>
                </a:solidFill>
                <a:latin typeface="Open Sans"/>
                <a:ea typeface="Open Sans"/>
                <a:cs typeface="Open Sans"/>
                <a:sym typeface="Open Sans"/>
              </a:rPr>
              <a:t> and built an API for users</a:t>
            </a:r>
            <a:endParaRPr sz="2500" dirty="0">
              <a:solidFill>
                <a:schemeClr val="dk1"/>
              </a:solidFill>
              <a:latin typeface="Open Sans"/>
              <a:ea typeface="Open Sans"/>
              <a:cs typeface="Open Sans"/>
            </a:endParaRPr>
          </a:p>
        </p:txBody>
      </p:sp>
      <p:sp>
        <p:nvSpPr>
          <p:cNvPr id="49" name="TextBox 48">
            <a:extLst>
              <a:ext uri="{FF2B5EF4-FFF2-40B4-BE49-F238E27FC236}">
                <a16:creationId xmlns:a16="http://schemas.microsoft.com/office/drawing/2014/main" id="{668BE0C2-2627-FF91-B7E9-F5694C20E94F}"/>
              </a:ext>
            </a:extLst>
          </p:cNvPr>
          <p:cNvSpPr txBox="1"/>
          <p:nvPr/>
        </p:nvSpPr>
        <p:spPr>
          <a:xfrm>
            <a:off x="1629507" y="28328267"/>
            <a:ext cx="1721960" cy="477054"/>
          </a:xfrm>
          <a:prstGeom prst="rect">
            <a:avLst/>
          </a:prstGeom>
          <a:solidFill>
            <a:schemeClr val="bg1"/>
          </a:solidFill>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Broadcast</a:t>
            </a:r>
          </a:p>
        </p:txBody>
      </p:sp>
      <p:sp>
        <p:nvSpPr>
          <p:cNvPr id="50" name="Oval 49">
            <a:extLst>
              <a:ext uri="{FF2B5EF4-FFF2-40B4-BE49-F238E27FC236}">
                <a16:creationId xmlns:a16="http://schemas.microsoft.com/office/drawing/2014/main" id="{F8B8F3E0-4056-829F-2F4B-368F0A5A4DBB}"/>
              </a:ext>
            </a:extLst>
          </p:cNvPr>
          <p:cNvSpPr/>
          <p:nvPr/>
        </p:nvSpPr>
        <p:spPr>
          <a:xfrm>
            <a:off x="4005675" y="2850631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F58104E-E1A2-FB85-BCA5-F6FC9E4FD8E6}"/>
              </a:ext>
            </a:extLst>
          </p:cNvPr>
          <p:cNvSpPr/>
          <p:nvPr/>
        </p:nvSpPr>
        <p:spPr>
          <a:xfrm>
            <a:off x="4734805" y="28611212"/>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2EBDC47-35F0-BDA5-2853-557A6A40A07C}"/>
              </a:ext>
            </a:extLst>
          </p:cNvPr>
          <p:cNvSpPr/>
          <p:nvPr/>
        </p:nvSpPr>
        <p:spPr>
          <a:xfrm>
            <a:off x="1839547" y="2994049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D2707F0-2740-AC6E-21EC-1AF1BF0E9F30}"/>
              </a:ext>
            </a:extLst>
          </p:cNvPr>
          <p:cNvSpPr/>
          <p:nvPr/>
        </p:nvSpPr>
        <p:spPr>
          <a:xfrm>
            <a:off x="2568677" y="30045391"/>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F2E5A41-AAC2-F69D-614F-3FF48172E058}"/>
              </a:ext>
            </a:extLst>
          </p:cNvPr>
          <p:cNvSpPr/>
          <p:nvPr/>
        </p:nvSpPr>
        <p:spPr>
          <a:xfrm>
            <a:off x="3276545" y="29943322"/>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2637A90-0BFB-A449-B971-D51138748DE2}"/>
              </a:ext>
            </a:extLst>
          </p:cNvPr>
          <p:cNvSpPr/>
          <p:nvPr/>
        </p:nvSpPr>
        <p:spPr>
          <a:xfrm>
            <a:off x="4005675" y="30048220"/>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2097F25-59EA-83E6-B385-CDF758A42217}"/>
              </a:ext>
            </a:extLst>
          </p:cNvPr>
          <p:cNvSpPr/>
          <p:nvPr/>
        </p:nvSpPr>
        <p:spPr>
          <a:xfrm>
            <a:off x="4695643" y="2994049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DEB433A-781F-7B78-A25E-1B8FD91D2627}"/>
              </a:ext>
            </a:extLst>
          </p:cNvPr>
          <p:cNvSpPr/>
          <p:nvPr/>
        </p:nvSpPr>
        <p:spPr>
          <a:xfrm>
            <a:off x="5424773" y="30045391"/>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BE79BBC-163F-EBAE-B382-FDE8AE9A4443}"/>
              </a:ext>
            </a:extLst>
          </p:cNvPr>
          <p:cNvSpPr/>
          <p:nvPr/>
        </p:nvSpPr>
        <p:spPr>
          <a:xfrm>
            <a:off x="6003872" y="2994049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96C369C-276F-5FF8-6556-048F5A76C80C}"/>
              </a:ext>
            </a:extLst>
          </p:cNvPr>
          <p:cNvSpPr/>
          <p:nvPr/>
        </p:nvSpPr>
        <p:spPr>
          <a:xfrm>
            <a:off x="6733002" y="30045391"/>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04EEB0DC-E09C-3949-EAB0-61C9C9129966}"/>
              </a:ext>
            </a:extLst>
          </p:cNvPr>
          <p:cNvCxnSpPr/>
          <p:nvPr/>
        </p:nvCxnSpPr>
        <p:spPr>
          <a:xfrm flipH="1">
            <a:off x="2412516" y="29102868"/>
            <a:ext cx="1436998" cy="6777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04F47E02-CC98-2D54-45E8-3BEC51B1E4DB}"/>
              </a:ext>
            </a:extLst>
          </p:cNvPr>
          <p:cNvCxnSpPr>
            <a:cxnSpLocks/>
          </p:cNvCxnSpPr>
          <p:nvPr/>
        </p:nvCxnSpPr>
        <p:spPr>
          <a:xfrm flipH="1">
            <a:off x="3547219" y="29196934"/>
            <a:ext cx="625493" cy="5939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a:extLst>
              <a:ext uri="{FF2B5EF4-FFF2-40B4-BE49-F238E27FC236}">
                <a16:creationId xmlns:a16="http://schemas.microsoft.com/office/drawing/2014/main" id="{A3FBEBE1-A9D1-3AAA-E3E5-6572EEC3A7B6}"/>
              </a:ext>
            </a:extLst>
          </p:cNvPr>
          <p:cNvCxnSpPr>
            <a:cxnSpLocks/>
          </p:cNvCxnSpPr>
          <p:nvPr/>
        </p:nvCxnSpPr>
        <p:spPr>
          <a:xfrm>
            <a:off x="4439609" y="29196732"/>
            <a:ext cx="604722" cy="5648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Arrow Connector 63">
            <a:extLst>
              <a:ext uri="{FF2B5EF4-FFF2-40B4-BE49-F238E27FC236}">
                <a16:creationId xmlns:a16="http://schemas.microsoft.com/office/drawing/2014/main" id="{4AB02149-3F55-DAFF-AAC7-A47B4106559A}"/>
              </a:ext>
            </a:extLst>
          </p:cNvPr>
          <p:cNvCxnSpPr>
            <a:cxnSpLocks/>
          </p:cNvCxnSpPr>
          <p:nvPr/>
        </p:nvCxnSpPr>
        <p:spPr>
          <a:xfrm>
            <a:off x="4681921" y="29112017"/>
            <a:ext cx="1626335" cy="6496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9" name="TextBox 68">
            <a:extLst>
              <a:ext uri="{FF2B5EF4-FFF2-40B4-BE49-F238E27FC236}">
                <a16:creationId xmlns:a16="http://schemas.microsoft.com/office/drawing/2014/main" id="{22C8E6DA-CAE1-274F-8CF4-166404B85902}"/>
              </a:ext>
            </a:extLst>
          </p:cNvPr>
          <p:cNvSpPr txBox="1"/>
          <p:nvPr/>
        </p:nvSpPr>
        <p:spPr>
          <a:xfrm>
            <a:off x="1504801" y="30882401"/>
            <a:ext cx="1721960" cy="477054"/>
          </a:xfrm>
          <a:prstGeom prst="rect">
            <a:avLst/>
          </a:prstGeom>
          <a:solidFill>
            <a:schemeClr val="bg1"/>
          </a:solidFill>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Scatter</a:t>
            </a:r>
          </a:p>
        </p:txBody>
      </p:sp>
      <p:sp>
        <p:nvSpPr>
          <p:cNvPr id="70" name="Oval 69">
            <a:extLst>
              <a:ext uri="{FF2B5EF4-FFF2-40B4-BE49-F238E27FC236}">
                <a16:creationId xmlns:a16="http://schemas.microsoft.com/office/drawing/2014/main" id="{F26A9CB7-D183-F58E-7785-E2B334164256}"/>
              </a:ext>
            </a:extLst>
          </p:cNvPr>
          <p:cNvSpPr/>
          <p:nvPr/>
        </p:nvSpPr>
        <p:spPr>
          <a:xfrm>
            <a:off x="4005675" y="31078907"/>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8F02BA5F-C5E6-56A4-D740-EADE7E5F8AB6}"/>
              </a:ext>
            </a:extLst>
          </p:cNvPr>
          <p:cNvSpPr/>
          <p:nvPr/>
        </p:nvSpPr>
        <p:spPr>
          <a:xfrm>
            <a:off x="4734805" y="31183805"/>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6371AA44-3404-ACF2-6C8D-7149849CD047}"/>
              </a:ext>
            </a:extLst>
          </p:cNvPr>
          <p:cNvSpPr/>
          <p:nvPr/>
        </p:nvSpPr>
        <p:spPr>
          <a:xfrm>
            <a:off x="1839547" y="3251308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9F3B6BF-8C3D-E858-195B-2D0157FDB84F}"/>
              </a:ext>
            </a:extLst>
          </p:cNvPr>
          <p:cNvSpPr/>
          <p:nvPr/>
        </p:nvSpPr>
        <p:spPr>
          <a:xfrm>
            <a:off x="2568677" y="32617984"/>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4E9F9FD-D991-A631-32BE-B95A66C585D3}"/>
              </a:ext>
            </a:extLst>
          </p:cNvPr>
          <p:cNvSpPr/>
          <p:nvPr/>
        </p:nvSpPr>
        <p:spPr>
          <a:xfrm>
            <a:off x="3276545" y="32515915"/>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2E48D7D-8D00-64C5-97E8-75FE3B62FB17}"/>
              </a:ext>
            </a:extLst>
          </p:cNvPr>
          <p:cNvSpPr/>
          <p:nvPr/>
        </p:nvSpPr>
        <p:spPr>
          <a:xfrm>
            <a:off x="4005675" y="32620813"/>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F95DDA39-73E3-BDD9-F98D-F0E1061B0463}"/>
              </a:ext>
            </a:extLst>
          </p:cNvPr>
          <p:cNvSpPr/>
          <p:nvPr/>
        </p:nvSpPr>
        <p:spPr>
          <a:xfrm>
            <a:off x="4695643" y="3251308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1CEC857-F827-811D-9FE7-E9D8297C9667}"/>
              </a:ext>
            </a:extLst>
          </p:cNvPr>
          <p:cNvSpPr/>
          <p:nvPr/>
        </p:nvSpPr>
        <p:spPr>
          <a:xfrm>
            <a:off x="5424773" y="32617984"/>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E86A2139-955F-1235-FC44-7E8B75CA668C}"/>
              </a:ext>
            </a:extLst>
          </p:cNvPr>
          <p:cNvSpPr/>
          <p:nvPr/>
        </p:nvSpPr>
        <p:spPr>
          <a:xfrm>
            <a:off x="6003872" y="3251308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789710CD-3C52-F877-B7CE-84B73E482C5E}"/>
              </a:ext>
            </a:extLst>
          </p:cNvPr>
          <p:cNvSpPr/>
          <p:nvPr/>
        </p:nvSpPr>
        <p:spPr>
          <a:xfrm>
            <a:off x="6733002" y="32617984"/>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1D9C59B-CA9B-4959-041A-B2C52E6163A1}"/>
              </a:ext>
            </a:extLst>
          </p:cNvPr>
          <p:cNvCxnSpPr/>
          <p:nvPr/>
        </p:nvCxnSpPr>
        <p:spPr>
          <a:xfrm flipH="1">
            <a:off x="2412516" y="31675461"/>
            <a:ext cx="1436998" cy="6777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21543FD8-7CE8-BE7E-B93F-0A44297C28B7}"/>
              </a:ext>
            </a:extLst>
          </p:cNvPr>
          <p:cNvCxnSpPr>
            <a:cxnSpLocks/>
          </p:cNvCxnSpPr>
          <p:nvPr/>
        </p:nvCxnSpPr>
        <p:spPr>
          <a:xfrm flipH="1">
            <a:off x="3547219" y="31769527"/>
            <a:ext cx="625493" cy="5939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2" name="Straight Arrow Connector 81">
            <a:extLst>
              <a:ext uri="{FF2B5EF4-FFF2-40B4-BE49-F238E27FC236}">
                <a16:creationId xmlns:a16="http://schemas.microsoft.com/office/drawing/2014/main" id="{E35F9899-B196-09D8-3121-0445210F7E3C}"/>
              </a:ext>
            </a:extLst>
          </p:cNvPr>
          <p:cNvCxnSpPr>
            <a:cxnSpLocks/>
          </p:cNvCxnSpPr>
          <p:nvPr/>
        </p:nvCxnSpPr>
        <p:spPr>
          <a:xfrm>
            <a:off x="4439609" y="31769325"/>
            <a:ext cx="604722" cy="5648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3" name="Straight Arrow Connector 82">
            <a:extLst>
              <a:ext uri="{FF2B5EF4-FFF2-40B4-BE49-F238E27FC236}">
                <a16:creationId xmlns:a16="http://schemas.microsoft.com/office/drawing/2014/main" id="{A755A487-3F02-DD42-0A1C-B44A01358238}"/>
              </a:ext>
            </a:extLst>
          </p:cNvPr>
          <p:cNvCxnSpPr>
            <a:cxnSpLocks/>
          </p:cNvCxnSpPr>
          <p:nvPr/>
        </p:nvCxnSpPr>
        <p:spPr>
          <a:xfrm>
            <a:off x="4681921" y="31684610"/>
            <a:ext cx="1626335" cy="6496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4" name="Rectangle 83">
            <a:extLst>
              <a:ext uri="{FF2B5EF4-FFF2-40B4-BE49-F238E27FC236}">
                <a16:creationId xmlns:a16="http://schemas.microsoft.com/office/drawing/2014/main" id="{F9AF2055-5217-7B95-48B9-AD2CE509470E}"/>
              </a:ext>
            </a:extLst>
          </p:cNvPr>
          <p:cNvSpPr/>
          <p:nvPr/>
        </p:nvSpPr>
        <p:spPr>
          <a:xfrm>
            <a:off x="5032143" y="31191912"/>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BDD51A69-B27C-CFD3-36C2-6693226B28EE}"/>
              </a:ext>
            </a:extLst>
          </p:cNvPr>
          <p:cNvSpPr/>
          <p:nvPr/>
        </p:nvSpPr>
        <p:spPr>
          <a:xfrm>
            <a:off x="5329481" y="31186923"/>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F001E604-10FB-AC7C-835E-E25E889BAAAD}"/>
              </a:ext>
            </a:extLst>
          </p:cNvPr>
          <p:cNvSpPr/>
          <p:nvPr/>
        </p:nvSpPr>
        <p:spPr>
          <a:xfrm>
            <a:off x="5640405" y="31183804"/>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E9AC1AA-3614-FBDC-B54E-13CD673F80AF}"/>
              </a:ext>
            </a:extLst>
          </p:cNvPr>
          <p:cNvSpPr txBox="1"/>
          <p:nvPr/>
        </p:nvSpPr>
        <p:spPr>
          <a:xfrm>
            <a:off x="7563588" y="27768304"/>
            <a:ext cx="1721960" cy="477054"/>
          </a:xfrm>
          <a:prstGeom prst="rect">
            <a:avLst/>
          </a:prstGeom>
          <a:solidFill>
            <a:schemeClr val="bg1"/>
          </a:solidFill>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Gather</a:t>
            </a:r>
          </a:p>
        </p:txBody>
      </p:sp>
      <p:sp>
        <p:nvSpPr>
          <p:cNvPr id="88" name="Oval 87">
            <a:extLst>
              <a:ext uri="{FF2B5EF4-FFF2-40B4-BE49-F238E27FC236}">
                <a16:creationId xmlns:a16="http://schemas.microsoft.com/office/drawing/2014/main" id="{6CFF6D0A-7C65-85AF-56EA-5806E1992B0C}"/>
              </a:ext>
            </a:extLst>
          </p:cNvPr>
          <p:cNvSpPr/>
          <p:nvPr/>
        </p:nvSpPr>
        <p:spPr>
          <a:xfrm>
            <a:off x="10990899" y="29906202"/>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18656893-F273-B061-99E9-E290389453AE}"/>
              </a:ext>
            </a:extLst>
          </p:cNvPr>
          <p:cNvSpPr/>
          <p:nvPr/>
        </p:nvSpPr>
        <p:spPr>
          <a:xfrm>
            <a:off x="11720029" y="30011100"/>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AE32B269-1792-9305-692B-8F4A84BF9661}"/>
              </a:ext>
            </a:extLst>
          </p:cNvPr>
          <p:cNvSpPr/>
          <p:nvPr/>
        </p:nvSpPr>
        <p:spPr>
          <a:xfrm>
            <a:off x="8789097" y="2833254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EB0F126-2C1F-2CEF-799B-97E81FC965C7}"/>
              </a:ext>
            </a:extLst>
          </p:cNvPr>
          <p:cNvSpPr/>
          <p:nvPr/>
        </p:nvSpPr>
        <p:spPr>
          <a:xfrm>
            <a:off x="9518227" y="28437442"/>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6120A0-0665-EA90-F1F3-C2DF120066A3}"/>
              </a:ext>
            </a:extLst>
          </p:cNvPr>
          <p:cNvSpPr/>
          <p:nvPr/>
        </p:nvSpPr>
        <p:spPr>
          <a:xfrm>
            <a:off x="10226095" y="2833537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CE0EA6F3-B8F3-962B-EB24-2DF7C083F4D9}"/>
              </a:ext>
            </a:extLst>
          </p:cNvPr>
          <p:cNvSpPr/>
          <p:nvPr/>
        </p:nvSpPr>
        <p:spPr>
          <a:xfrm>
            <a:off x="10955225" y="28440271"/>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F9B1D2B-6F8E-3E80-B574-050D66D09F36}"/>
              </a:ext>
            </a:extLst>
          </p:cNvPr>
          <p:cNvSpPr/>
          <p:nvPr/>
        </p:nvSpPr>
        <p:spPr>
          <a:xfrm>
            <a:off x="11645193" y="2833254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103DD950-1BF1-F484-856D-D656977FF45F}"/>
              </a:ext>
            </a:extLst>
          </p:cNvPr>
          <p:cNvSpPr/>
          <p:nvPr/>
        </p:nvSpPr>
        <p:spPr>
          <a:xfrm>
            <a:off x="12374323" y="28437442"/>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E831DC2E-FC98-B4B7-4E44-D69D86A4F4A9}"/>
              </a:ext>
            </a:extLst>
          </p:cNvPr>
          <p:cNvSpPr/>
          <p:nvPr/>
        </p:nvSpPr>
        <p:spPr>
          <a:xfrm>
            <a:off x="12953422" y="2833254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F49A2D8-6492-28FF-7053-55F09E4C9EFA}"/>
              </a:ext>
            </a:extLst>
          </p:cNvPr>
          <p:cNvSpPr/>
          <p:nvPr/>
        </p:nvSpPr>
        <p:spPr>
          <a:xfrm>
            <a:off x="13682552" y="28437442"/>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97">
            <a:extLst>
              <a:ext uri="{FF2B5EF4-FFF2-40B4-BE49-F238E27FC236}">
                <a16:creationId xmlns:a16="http://schemas.microsoft.com/office/drawing/2014/main" id="{D106B0DA-76D1-4A74-1128-0F20DCF11A17}"/>
              </a:ext>
            </a:extLst>
          </p:cNvPr>
          <p:cNvCxnSpPr>
            <a:cxnSpLocks/>
          </p:cNvCxnSpPr>
          <p:nvPr/>
        </p:nvCxnSpPr>
        <p:spPr>
          <a:xfrm>
            <a:off x="9242237" y="28949077"/>
            <a:ext cx="1550877" cy="9571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 name="Straight Arrow Connector 98">
            <a:extLst>
              <a:ext uri="{FF2B5EF4-FFF2-40B4-BE49-F238E27FC236}">
                <a16:creationId xmlns:a16="http://schemas.microsoft.com/office/drawing/2014/main" id="{F830AC3E-9D0A-379A-6388-3C8DB898065C}"/>
              </a:ext>
            </a:extLst>
          </p:cNvPr>
          <p:cNvCxnSpPr>
            <a:cxnSpLocks/>
          </p:cNvCxnSpPr>
          <p:nvPr/>
        </p:nvCxnSpPr>
        <p:spPr>
          <a:xfrm>
            <a:off x="10621293" y="28949077"/>
            <a:ext cx="588551" cy="778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 name="Straight Arrow Connector 99">
            <a:extLst>
              <a:ext uri="{FF2B5EF4-FFF2-40B4-BE49-F238E27FC236}">
                <a16:creationId xmlns:a16="http://schemas.microsoft.com/office/drawing/2014/main" id="{7A843F47-70ED-CB37-6EC5-492ED55FD391}"/>
              </a:ext>
            </a:extLst>
          </p:cNvPr>
          <p:cNvCxnSpPr>
            <a:cxnSpLocks/>
          </p:cNvCxnSpPr>
          <p:nvPr/>
        </p:nvCxnSpPr>
        <p:spPr>
          <a:xfrm flipH="1">
            <a:off x="11343404" y="28949077"/>
            <a:ext cx="626638" cy="778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1" name="Straight Arrow Connector 100">
            <a:extLst>
              <a:ext uri="{FF2B5EF4-FFF2-40B4-BE49-F238E27FC236}">
                <a16:creationId xmlns:a16="http://schemas.microsoft.com/office/drawing/2014/main" id="{EFE69050-6D13-2C31-42F3-94988F53C039}"/>
              </a:ext>
            </a:extLst>
          </p:cNvPr>
          <p:cNvCxnSpPr>
            <a:cxnSpLocks/>
          </p:cNvCxnSpPr>
          <p:nvPr/>
        </p:nvCxnSpPr>
        <p:spPr>
          <a:xfrm flipH="1">
            <a:off x="11771531" y="28949076"/>
            <a:ext cx="1418990" cy="9540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2" name="Rectangle 101">
            <a:extLst>
              <a:ext uri="{FF2B5EF4-FFF2-40B4-BE49-F238E27FC236}">
                <a16:creationId xmlns:a16="http://schemas.microsoft.com/office/drawing/2014/main" id="{2041B646-0BF3-D9A0-9050-353E177F14DE}"/>
              </a:ext>
            </a:extLst>
          </p:cNvPr>
          <p:cNvSpPr/>
          <p:nvPr/>
        </p:nvSpPr>
        <p:spPr>
          <a:xfrm>
            <a:off x="12017367" y="30019207"/>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4BC1D01-1F09-62B3-5A2F-2677163F0374}"/>
              </a:ext>
            </a:extLst>
          </p:cNvPr>
          <p:cNvSpPr/>
          <p:nvPr/>
        </p:nvSpPr>
        <p:spPr>
          <a:xfrm>
            <a:off x="12314705" y="30014218"/>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03975D0E-182A-295F-7F6D-3CE028854164}"/>
              </a:ext>
            </a:extLst>
          </p:cNvPr>
          <p:cNvSpPr/>
          <p:nvPr/>
        </p:nvSpPr>
        <p:spPr>
          <a:xfrm>
            <a:off x="12625629" y="30011099"/>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3614B179-7B26-1E7B-C6D5-220C5F6C5573}"/>
              </a:ext>
            </a:extLst>
          </p:cNvPr>
          <p:cNvSpPr txBox="1"/>
          <p:nvPr/>
        </p:nvSpPr>
        <p:spPr>
          <a:xfrm>
            <a:off x="7585045" y="30354303"/>
            <a:ext cx="1721960" cy="477054"/>
          </a:xfrm>
          <a:prstGeom prst="rect">
            <a:avLst/>
          </a:prstGeom>
          <a:solidFill>
            <a:schemeClr val="bg1"/>
          </a:solidFill>
        </p:spPr>
        <p:txBody>
          <a:bodyPr wrap="square" rtlCol="0">
            <a:spAutoFit/>
          </a:bodyPr>
          <a:lstStyle/>
          <a:p>
            <a:pPr algn="ctr"/>
            <a:r>
              <a:rPr lang="en-US" sz="2500">
                <a:latin typeface="Open Sans" panose="020B0606030504020204" pitchFamily="34" charset="0"/>
                <a:ea typeface="Open Sans" panose="020B0606030504020204" pitchFamily="34" charset="0"/>
                <a:cs typeface="Open Sans" panose="020B0606030504020204" pitchFamily="34" charset="0"/>
              </a:rPr>
              <a:t>Allgather</a:t>
            </a:r>
            <a:endParaRPr lang="en-US"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116" name="Oval 115">
            <a:extLst>
              <a:ext uri="{FF2B5EF4-FFF2-40B4-BE49-F238E27FC236}">
                <a16:creationId xmlns:a16="http://schemas.microsoft.com/office/drawing/2014/main" id="{DD4E3982-193E-22AC-DD96-23EEBEC3B070}"/>
              </a:ext>
            </a:extLst>
          </p:cNvPr>
          <p:cNvSpPr/>
          <p:nvPr/>
        </p:nvSpPr>
        <p:spPr>
          <a:xfrm>
            <a:off x="8786518" y="32489082"/>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F5E49BC4-012C-E323-3641-33F6F08F0603}"/>
              </a:ext>
            </a:extLst>
          </p:cNvPr>
          <p:cNvSpPr/>
          <p:nvPr/>
        </p:nvSpPr>
        <p:spPr>
          <a:xfrm>
            <a:off x="8514255" y="33116494"/>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0DFBA39-26A5-9D71-94B5-46E5EB912BE9}"/>
              </a:ext>
            </a:extLst>
          </p:cNvPr>
          <p:cNvSpPr/>
          <p:nvPr/>
        </p:nvSpPr>
        <p:spPr>
          <a:xfrm>
            <a:off x="8810554" y="3091854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A35F1016-ED37-F677-FBB5-69BA82C02B36}"/>
              </a:ext>
            </a:extLst>
          </p:cNvPr>
          <p:cNvSpPr/>
          <p:nvPr/>
        </p:nvSpPr>
        <p:spPr>
          <a:xfrm>
            <a:off x="9539684" y="31023441"/>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0AEE113A-F418-6B17-5FD2-9133C5C08355}"/>
              </a:ext>
            </a:extLst>
          </p:cNvPr>
          <p:cNvSpPr/>
          <p:nvPr/>
        </p:nvSpPr>
        <p:spPr>
          <a:xfrm>
            <a:off x="10247552" y="30921372"/>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845D075B-CDB1-511A-48C1-2489DA8299B6}"/>
              </a:ext>
            </a:extLst>
          </p:cNvPr>
          <p:cNvSpPr/>
          <p:nvPr/>
        </p:nvSpPr>
        <p:spPr>
          <a:xfrm>
            <a:off x="10976682" y="31026270"/>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E5F3368-1B98-DB9C-D082-0DCD1F12F90E}"/>
              </a:ext>
            </a:extLst>
          </p:cNvPr>
          <p:cNvSpPr/>
          <p:nvPr/>
        </p:nvSpPr>
        <p:spPr>
          <a:xfrm>
            <a:off x="11666650" y="3091854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3BE17ECF-966F-5D66-3A8A-19DD0551DB0B}"/>
              </a:ext>
            </a:extLst>
          </p:cNvPr>
          <p:cNvSpPr/>
          <p:nvPr/>
        </p:nvSpPr>
        <p:spPr>
          <a:xfrm>
            <a:off x="12395780" y="31023441"/>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1ED23D8B-4546-ECD0-4F89-6BD04030E467}"/>
              </a:ext>
            </a:extLst>
          </p:cNvPr>
          <p:cNvSpPr/>
          <p:nvPr/>
        </p:nvSpPr>
        <p:spPr>
          <a:xfrm>
            <a:off x="12974879" y="30918543"/>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0FA37CF5-D9B0-A75F-4ED7-7CB2BD6AE5FB}"/>
              </a:ext>
            </a:extLst>
          </p:cNvPr>
          <p:cNvSpPr/>
          <p:nvPr/>
        </p:nvSpPr>
        <p:spPr>
          <a:xfrm>
            <a:off x="13704009" y="31023441"/>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Arrow Connector 129">
            <a:extLst>
              <a:ext uri="{FF2B5EF4-FFF2-40B4-BE49-F238E27FC236}">
                <a16:creationId xmlns:a16="http://schemas.microsoft.com/office/drawing/2014/main" id="{C06E4D94-1926-965A-4017-5903E40B9275}"/>
              </a:ext>
            </a:extLst>
          </p:cNvPr>
          <p:cNvCxnSpPr>
            <a:cxnSpLocks/>
          </p:cNvCxnSpPr>
          <p:nvPr/>
        </p:nvCxnSpPr>
        <p:spPr>
          <a:xfrm flipH="1">
            <a:off x="9101253" y="31574974"/>
            <a:ext cx="7678" cy="6984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1" name="Straight Arrow Connector 130">
            <a:extLst>
              <a:ext uri="{FF2B5EF4-FFF2-40B4-BE49-F238E27FC236}">
                <a16:creationId xmlns:a16="http://schemas.microsoft.com/office/drawing/2014/main" id="{3EDE3CB5-F887-518E-AFA0-39B86C148F70}"/>
              </a:ext>
            </a:extLst>
          </p:cNvPr>
          <p:cNvCxnSpPr>
            <a:cxnSpLocks/>
          </p:cNvCxnSpPr>
          <p:nvPr/>
        </p:nvCxnSpPr>
        <p:spPr>
          <a:xfrm>
            <a:off x="10539072" y="31555025"/>
            <a:ext cx="23205" cy="7123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2" name="Straight Arrow Connector 131">
            <a:extLst>
              <a:ext uri="{FF2B5EF4-FFF2-40B4-BE49-F238E27FC236}">
                <a16:creationId xmlns:a16="http://schemas.microsoft.com/office/drawing/2014/main" id="{9BDA7C45-88FD-FF12-76AB-A5DB96976131}"/>
              </a:ext>
            </a:extLst>
          </p:cNvPr>
          <p:cNvCxnSpPr>
            <a:cxnSpLocks/>
          </p:cNvCxnSpPr>
          <p:nvPr/>
        </p:nvCxnSpPr>
        <p:spPr>
          <a:xfrm>
            <a:off x="11921426" y="31552080"/>
            <a:ext cx="9250" cy="7469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3" name="Straight Arrow Connector 132">
            <a:extLst>
              <a:ext uri="{FF2B5EF4-FFF2-40B4-BE49-F238E27FC236}">
                <a16:creationId xmlns:a16="http://schemas.microsoft.com/office/drawing/2014/main" id="{DB42969E-5747-87C2-36CD-A829088801A2}"/>
              </a:ext>
            </a:extLst>
          </p:cNvPr>
          <p:cNvCxnSpPr>
            <a:cxnSpLocks/>
          </p:cNvCxnSpPr>
          <p:nvPr/>
        </p:nvCxnSpPr>
        <p:spPr>
          <a:xfrm>
            <a:off x="13299032" y="31552931"/>
            <a:ext cx="1198" cy="7941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4" name="Rectangle 133">
            <a:extLst>
              <a:ext uri="{FF2B5EF4-FFF2-40B4-BE49-F238E27FC236}">
                <a16:creationId xmlns:a16="http://schemas.microsoft.com/office/drawing/2014/main" id="{33555E1C-9A5A-6D7D-92C4-A4BD1BBC9FCA}"/>
              </a:ext>
            </a:extLst>
          </p:cNvPr>
          <p:cNvSpPr/>
          <p:nvPr/>
        </p:nvSpPr>
        <p:spPr>
          <a:xfrm>
            <a:off x="8811593" y="33124601"/>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CFB2F937-8151-740D-E546-B1D8435BB5DF}"/>
              </a:ext>
            </a:extLst>
          </p:cNvPr>
          <p:cNvSpPr/>
          <p:nvPr/>
        </p:nvSpPr>
        <p:spPr>
          <a:xfrm>
            <a:off x="9108931" y="33119612"/>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4CA917B-BEBF-612F-9108-7FC8655620B9}"/>
              </a:ext>
            </a:extLst>
          </p:cNvPr>
          <p:cNvSpPr/>
          <p:nvPr/>
        </p:nvSpPr>
        <p:spPr>
          <a:xfrm>
            <a:off x="9419855" y="33116493"/>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4FB56CA-84FE-E4A8-AAF8-03C9FF5317E4}"/>
              </a:ext>
            </a:extLst>
          </p:cNvPr>
          <p:cNvSpPr/>
          <p:nvPr/>
        </p:nvSpPr>
        <p:spPr>
          <a:xfrm>
            <a:off x="10305343" y="32486568"/>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7C753CB-EE36-0D11-D7BC-D7D8285761AB}"/>
              </a:ext>
            </a:extLst>
          </p:cNvPr>
          <p:cNvSpPr/>
          <p:nvPr/>
        </p:nvSpPr>
        <p:spPr>
          <a:xfrm>
            <a:off x="10033080" y="33113980"/>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BD4F262-E463-048D-BBE0-C0AFB33CF387}"/>
              </a:ext>
            </a:extLst>
          </p:cNvPr>
          <p:cNvSpPr/>
          <p:nvPr/>
        </p:nvSpPr>
        <p:spPr>
          <a:xfrm>
            <a:off x="10330418" y="33122087"/>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DCA878-310D-BF49-4A89-4E913005CA19}"/>
              </a:ext>
            </a:extLst>
          </p:cNvPr>
          <p:cNvSpPr/>
          <p:nvPr/>
        </p:nvSpPr>
        <p:spPr>
          <a:xfrm>
            <a:off x="10627756" y="33117098"/>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2767CC3-8299-3C78-2283-064B2BF3240A}"/>
              </a:ext>
            </a:extLst>
          </p:cNvPr>
          <p:cNvSpPr/>
          <p:nvPr/>
        </p:nvSpPr>
        <p:spPr>
          <a:xfrm>
            <a:off x="10938680" y="33113979"/>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DA3F529-B73D-EAA3-80C9-396785456673}"/>
              </a:ext>
            </a:extLst>
          </p:cNvPr>
          <p:cNvSpPr/>
          <p:nvPr/>
        </p:nvSpPr>
        <p:spPr>
          <a:xfrm>
            <a:off x="11614778" y="32484560"/>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B150861-EDE1-B0DB-5AD3-E59F4D9B38FB}"/>
              </a:ext>
            </a:extLst>
          </p:cNvPr>
          <p:cNvSpPr/>
          <p:nvPr/>
        </p:nvSpPr>
        <p:spPr>
          <a:xfrm>
            <a:off x="11342515" y="33111972"/>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1EE2CF1-EC81-D2E2-9E5E-4BA96098CD3B}"/>
              </a:ext>
            </a:extLst>
          </p:cNvPr>
          <p:cNvSpPr/>
          <p:nvPr/>
        </p:nvSpPr>
        <p:spPr>
          <a:xfrm>
            <a:off x="11639853" y="33120079"/>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C17886E-6B58-E6E7-C7D9-F4B6C69D52A6}"/>
              </a:ext>
            </a:extLst>
          </p:cNvPr>
          <p:cNvSpPr/>
          <p:nvPr/>
        </p:nvSpPr>
        <p:spPr>
          <a:xfrm>
            <a:off x="11937191" y="33115090"/>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899464B-333F-3AB2-288D-B2DE6747E27F}"/>
              </a:ext>
            </a:extLst>
          </p:cNvPr>
          <p:cNvSpPr/>
          <p:nvPr/>
        </p:nvSpPr>
        <p:spPr>
          <a:xfrm>
            <a:off x="12248115" y="33111971"/>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BB5948C-3127-D9E2-DB0E-878D922D6AEA}"/>
              </a:ext>
            </a:extLst>
          </p:cNvPr>
          <p:cNvSpPr/>
          <p:nvPr/>
        </p:nvSpPr>
        <p:spPr>
          <a:xfrm>
            <a:off x="12993369" y="32484560"/>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72E7B92-808A-512C-8D0C-5333C6ED20C7}"/>
              </a:ext>
            </a:extLst>
          </p:cNvPr>
          <p:cNvSpPr/>
          <p:nvPr/>
        </p:nvSpPr>
        <p:spPr>
          <a:xfrm>
            <a:off x="12721106" y="33111972"/>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CE83B6D-F6C4-E19E-8010-57745A081D77}"/>
              </a:ext>
            </a:extLst>
          </p:cNvPr>
          <p:cNvSpPr/>
          <p:nvPr/>
        </p:nvSpPr>
        <p:spPr>
          <a:xfrm>
            <a:off x="13018444" y="33120079"/>
            <a:ext cx="309526" cy="26698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6EF0E0A4-CCB1-5518-3C1A-F59ABA567692}"/>
              </a:ext>
            </a:extLst>
          </p:cNvPr>
          <p:cNvSpPr/>
          <p:nvPr/>
        </p:nvSpPr>
        <p:spPr>
          <a:xfrm>
            <a:off x="13315782" y="33115090"/>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38102A16-6123-C4BA-6252-B14ED8084D6E}"/>
              </a:ext>
            </a:extLst>
          </p:cNvPr>
          <p:cNvSpPr/>
          <p:nvPr/>
        </p:nvSpPr>
        <p:spPr>
          <a:xfrm>
            <a:off x="13626706" y="33111971"/>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9D3EBC16-BBD2-8A80-E926-CBB1B2E16F87}"/>
              </a:ext>
            </a:extLst>
          </p:cNvPr>
          <p:cNvCxnSpPr>
            <a:cxnSpLocks/>
          </p:cNvCxnSpPr>
          <p:nvPr/>
        </p:nvCxnSpPr>
        <p:spPr>
          <a:xfrm>
            <a:off x="9563374" y="31375600"/>
            <a:ext cx="3053188" cy="9504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3" name="Straight Arrow Connector 112">
            <a:extLst>
              <a:ext uri="{FF2B5EF4-FFF2-40B4-BE49-F238E27FC236}">
                <a16:creationId xmlns:a16="http://schemas.microsoft.com/office/drawing/2014/main" id="{00450650-2244-28C4-ED98-E7C2F96F1211}"/>
              </a:ext>
            </a:extLst>
          </p:cNvPr>
          <p:cNvCxnSpPr>
            <a:cxnSpLocks/>
          </p:cNvCxnSpPr>
          <p:nvPr/>
        </p:nvCxnSpPr>
        <p:spPr>
          <a:xfrm>
            <a:off x="9356784" y="31486384"/>
            <a:ext cx="1891422" cy="8126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4" name="Straight Arrow Connector 113">
            <a:extLst>
              <a:ext uri="{FF2B5EF4-FFF2-40B4-BE49-F238E27FC236}">
                <a16:creationId xmlns:a16="http://schemas.microsoft.com/office/drawing/2014/main" id="{8E431B87-C4DA-A5E4-471E-B746493CF1C6}"/>
              </a:ext>
            </a:extLst>
          </p:cNvPr>
          <p:cNvCxnSpPr>
            <a:cxnSpLocks/>
          </p:cNvCxnSpPr>
          <p:nvPr/>
        </p:nvCxnSpPr>
        <p:spPr>
          <a:xfrm>
            <a:off x="9214801" y="31559489"/>
            <a:ext cx="985916" cy="731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2" name="Straight Arrow Connector 141">
            <a:extLst>
              <a:ext uri="{FF2B5EF4-FFF2-40B4-BE49-F238E27FC236}">
                <a16:creationId xmlns:a16="http://schemas.microsoft.com/office/drawing/2014/main" id="{383239BD-15E6-9C7B-6E50-9AD3AC09D75D}"/>
              </a:ext>
            </a:extLst>
          </p:cNvPr>
          <p:cNvCxnSpPr>
            <a:cxnSpLocks/>
          </p:cNvCxnSpPr>
          <p:nvPr/>
        </p:nvCxnSpPr>
        <p:spPr>
          <a:xfrm>
            <a:off x="10917335" y="31412575"/>
            <a:ext cx="2057544" cy="8783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3" name="Straight Arrow Connector 142">
            <a:extLst>
              <a:ext uri="{FF2B5EF4-FFF2-40B4-BE49-F238E27FC236}">
                <a16:creationId xmlns:a16="http://schemas.microsoft.com/office/drawing/2014/main" id="{E1D17AA3-F8DF-C31A-9DF6-35BF3ED9A33F}"/>
              </a:ext>
            </a:extLst>
          </p:cNvPr>
          <p:cNvCxnSpPr>
            <a:cxnSpLocks/>
          </p:cNvCxnSpPr>
          <p:nvPr/>
        </p:nvCxnSpPr>
        <p:spPr>
          <a:xfrm>
            <a:off x="10715305" y="31506985"/>
            <a:ext cx="1116523" cy="7664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4" name="Straight Arrow Connector 143">
            <a:extLst>
              <a:ext uri="{FF2B5EF4-FFF2-40B4-BE49-F238E27FC236}">
                <a16:creationId xmlns:a16="http://schemas.microsoft.com/office/drawing/2014/main" id="{997FD5A7-7732-FA69-E762-80FFCD305240}"/>
              </a:ext>
            </a:extLst>
          </p:cNvPr>
          <p:cNvCxnSpPr>
            <a:cxnSpLocks/>
          </p:cNvCxnSpPr>
          <p:nvPr/>
        </p:nvCxnSpPr>
        <p:spPr>
          <a:xfrm flipH="1">
            <a:off x="9483309" y="31521670"/>
            <a:ext cx="808035" cy="7517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1" name="Straight Arrow Connector 150">
            <a:extLst>
              <a:ext uri="{FF2B5EF4-FFF2-40B4-BE49-F238E27FC236}">
                <a16:creationId xmlns:a16="http://schemas.microsoft.com/office/drawing/2014/main" id="{9E761494-429C-F876-A4CB-7A44CC788D67}"/>
              </a:ext>
            </a:extLst>
          </p:cNvPr>
          <p:cNvCxnSpPr>
            <a:cxnSpLocks/>
          </p:cNvCxnSpPr>
          <p:nvPr/>
        </p:nvCxnSpPr>
        <p:spPr>
          <a:xfrm flipH="1">
            <a:off x="9786978" y="31353326"/>
            <a:ext cx="1741286" cy="9140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2" name="Straight Arrow Connector 151">
            <a:extLst>
              <a:ext uri="{FF2B5EF4-FFF2-40B4-BE49-F238E27FC236}">
                <a16:creationId xmlns:a16="http://schemas.microsoft.com/office/drawing/2014/main" id="{24D1A3A2-F8D9-81CC-B9B0-DEF3AAA5C06B}"/>
              </a:ext>
            </a:extLst>
          </p:cNvPr>
          <p:cNvCxnSpPr>
            <a:cxnSpLocks/>
          </p:cNvCxnSpPr>
          <p:nvPr/>
        </p:nvCxnSpPr>
        <p:spPr>
          <a:xfrm flipH="1">
            <a:off x="10748028" y="31452510"/>
            <a:ext cx="933264" cy="8723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3" name="Straight Arrow Connector 152">
            <a:extLst>
              <a:ext uri="{FF2B5EF4-FFF2-40B4-BE49-F238E27FC236}">
                <a16:creationId xmlns:a16="http://schemas.microsoft.com/office/drawing/2014/main" id="{157A3AB4-BDBD-12FC-B59A-B4C612E390A9}"/>
              </a:ext>
            </a:extLst>
          </p:cNvPr>
          <p:cNvCxnSpPr>
            <a:cxnSpLocks/>
          </p:cNvCxnSpPr>
          <p:nvPr/>
        </p:nvCxnSpPr>
        <p:spPr>
          <a:xfrm>
            <a:off x="12149196" y="31466502"/>
            <a:ext cx="977775" cy="8008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8" name="Straight Arrow Connector 157">
            <a:extLst>
              <a:ext uri="{FF2B5EF4-FFF2-40B4-BE49-F238E27FC236}">
                <a16:creationId xmlns:a16="http://schemas.microsoft.com/office/drawing/2014/main" id="{DEC8777D-EB4E-6D79-1A6B-4821DFA7732F}"/>
              </a:ext>
            </a:extLst>
          </p:cNvPr>
          <p:cNvCxnSpPr>
            <a:cxnSpLocks/>
          </p:cNvCxnSpPr>
          <p:nvPr/>
        </p:nvCxnSpPr>
        <p:spPr>
          <a:xfrm flipH="1">
            <a:off x="9348839" y="31337959"/>
            <a:ext cx="3489457" cy="8447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9" name="Straight Arrow Connector 158">
            <a:extLst>
              <a:ext uri="{FF2B5EF4-FFF2-40B4-BE49-F238E27FC236}">
                <a16:creationId xmlns:a16="http://schemas.microsoft.com/office/drawing/2014/main" id="{EB445A46-D049-230C-C763-99B5E234CB3E}"/>
              </a:ext>
            </a:extLst>
          </p:cNvPr>
          <p:cNvCxnSpPr>
            <a:cxnSpLocks/>
          </p:cNvCxnSpPr>
          <p:nvPr/>
        </p:nvCxnSpPr>
        <p:spPr>
          <a:xfrm flipH="1">
            <a:off x="10987936" y="31436227"/>
            <a:ext cx="1963409" cy="8716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0" name="Straight Arrow Connector 159">
            <a:extLst>
              <a:ext uri="{FF2B5EF4-FFF2-40B4-BE49-F238E27FC236}">
                <a16:creationId xmlns:a16="http://schemas.microsoft.com/office/drawing/2014/main" id="{91A64FA8-653E-4E0E-E52C-0F37C88C3968}"/>
              </a:ext>
            </a:extLst>
          </p:cNvPr>
          <p:cNvCxnSpPr>
            <a:cxnSpLocks/>
          </p:cNvCxnSpPr>
          <p:nvPr/>
        </p:nvCxnSpPr>
        <p:spPr>
          <a:xfrm flipH="1">
            <a:off x="12139355" y="31500476"/>
            <a:ext cx="1019559" cy="7543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TextBox 165">
            <a:extLst>
              <a:ext uri="{FF2B5EF4-FFF2-40B4-BE49-F238E27FC236}">
                <a16:creationId xmlns:a16="http://schemas.microsoft.com/office/drawing/2014/main" id="{F2B9BEE0-244D-13A9-5AE4-F7E924187107}"/>
              </a:ext>
            </a:extLst>
          </p:cNvPr>
          <p:cNvSpPr txBox="1"/>
          <p:nvPr/>
        </p:nvSpPr>
        <p:spPr>
          <a:xfrm>
            <a:off x="1504801" y="33479492"/>
            <a:ext cx="1721960" cy="477054"/>
          </a:xfrm>
          <a:prstGeom prst="rect">
            <a:avLst/>
          </a:prstGeom>
          <a:solidFill>
            <a:schemeClr val="bg1"/>
          </a:solidFill>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Reduce</a:t>
            </a:r>
          </a:p>
        </p:txBody>
      </p:sp>
      <p:sp>
        <p:nvSpPr>
          <p:cNvPr id="167" name="Oval 166">
            <a:extLst>
              <a:ext uri="{FF2B5EF4-FFF2-40B4-BE49-F238E27FC236}">
                <a16:creationId xmlns:a16="http://schemas.microsoft.com/office/drawing/2014/main" id="{CCF079D7-4A23-B1EE-44B3-4FD7D889F9C9}"/>
              </a:ext>
            </a:extLst>
          </p:cNvPr>
          <p:cNvSpPr/>
          <p:nvPr/>
        </p:nvSpPr>
        <p:spPr>
          <a:xfrm>
            <a:off x="4080511" y="3573802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FB6F9E91-7900-5E33-E6FD-3AA7C94617A3}"/>
              </a:ext>
            </a:extLst>
          </p:cNvPr>
          <p:cNvSpPr/>
          <p:nvPr/>
        </p:nvSpPr>
        <p:spPr>
          <a:xfrm>
            <a:off x="1878709" y="3416436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AFC005EA-DC7C-C722-24F3-10879F47DBBE}"/>
              </a:ext>
            </a:extLst>
          </p:cNvPr>
          <p:cNvSpPr/>
          <p:nvPr/>
        </p:nvSpPr>
        <p:spPr>
          <a:xfrm>
            <a:off x="2607839" y="34269264"/>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6912738C-93DC-A44B-62F3-83BC756C4006}"/>
              </a:ext>
            </a:extLst>
          </p:cNvPr>
          <p:cNvSpPr/>
          <p:nvPr/>
        </p:nvSpPr>
        <p:spPr>
          <a:xfrm>
            <a:off x="3315707" y="34167195"/>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39EF864B-87C7-CD4C-7AD9-0E642B21548C}"/>
              </a:ext>
            </a:extLst>
          </p:cNvPr>
          <p:cNvSpPr/>
          <p:nvPr/>
        </p:nvSpPr>
        <p:spPr>
          <a:xfrm>
            <a:off x="4044837" y="34272093"/>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FF31F84B-132B-EA68-A580-69BC52932BE7}"/>
              </a:ext>
            </a:extLst>
          </p:cNvPr>
          <p:cNvSpPr/>
          <p:nvPr/>
        </p:nvSpPr>
        <p:spPr>
          <a:xfrm>
            <a:off x="4734805" y="3416436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D79ECE14-F6D3-4AE1-EE0B-731EF9D812BE}"/>
              </a:ext>
            </a:extLst>
          </p:cNvPr>
          <p:cNvSpPr/>
          <p:nvPr/>
        </p:nvSpPr>
        <p:spPr>
          <a:xfrm>
            <a:off x="5463935" y="34269264"/>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61F64FBE-0CEE-4800-6FC3-F08474B6734A}"/>
              </a:ext>
            </a:extLst>
          </p:cNvPr>
          <p:cNvSpPr/>
          <p:nvPr/>
        </p:nvSpPr>
        <p:spPr>
          <a:xfrm>
            <a:off x="6043034" y="3416436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D5E70D25-20F5-E16F-30B0-2EE54D92DD6F}"/>
              </a:ext>
            </a:extLst>
          </p:cNvPr>
          <p:cNvSpPr/>
          <p:nvPr/>
        </p:nvSpPr>
        <p:spPr>
          <a:xfrm>
            <a:off x="6772164" y="34269264"/>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7" name="Straight Arrow Connector 176">
            <a:extLst>
              <a:ext uri="{FF2B5EF4-FFF2-40B4-BE49-F238E27FC236}">
                <a16:creationId xmlns:a16="http://schemas.microsoft.com/office/drawing/2014/main" id="{2DD8D48B-02CF-EA96-273B-745DF9E80175}"/>
              </a:ext>
            </a:extLst>
          </p:cNvPr>
          <p:cNvCxnSpPr>
            <a:cxnSpLocks/>
          </p:cNvCxnSpPr>
          <p:nvPr/>
        </p:nvCxnSpPr>
        <p:spPr>
          <a:xfrm>
            <a:off x="2331849" y="34780899"/>
            <a:ext cx="1550877" cy="9571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8" name="Straight Arrow Connector 177">
            <a:extLst>
              <a:ext uri="{FF2B5EF4-FFF2-40B4-BE49-F238E27FC236}">
                <a16:creationId xmlns:a16="http://schemas.microsoft.com/office/drawing/2014/main" id="{366FD3CA-E3D3-F6BA-76BE-5247048B7126}"/>
              </a:ext>
            </a:extLst>
          </p:cNvPr>
          <p:cNvCxnSpPr>
            <a:cxnSpLocks/>
          </p:cNvCxnSpPr>
          <p:nvPr/>
        </p:nvCxnSpPr>
        <p:spPr>
          <a:xfrm>
            <a:off x="3710905" y="34780899"/>
            <a:ext cx="588551" cy="778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9" name="Straight Arrow Connector 178">
            <a:extLst>
              <a:ext uri="{FF2B5EF4-FFF2-40B4-BE49-F238E27FC236}">
                <a16:creationId xmlns:a16="http://schemas.microsoft.com/office/drawing/2014/main" id="{6E4A8F66-B545-24A1-8CCE-A7F407013888}"/>
              </a:ext>
            </a:extLst>
          </p:cNvPr>
          <p:cNvCxnSpPr>
            <a:cxnSpLocks/>
          </p:cNvCxnSpPr>
          <p:nvPr/>
        </p:nvCxnSpPr>
        <p:spPr>
          <a:xfrm flipH="1">
            <a:off x="4433016" y="34780899"/>
            <a:ext cx="626638" cy="778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0" name="Straight Arrow Connector 179">
            <a:extLst>
              <a:ext uri="{FF2B5EF4-FFF2-40B4-BE49-F238E27FC236}">
                <a16:creationId xmlns:a16="http://schemas.microsoft.com/office/drawing/2014/main" id="{6AEC0508-6759-2D79-284C-0F9DEA08067E}"/>
              </a:ext>
            </a:extLst>
          </p:cNvPr>
          <p:cNvCxnSpPr>
            <a:cxnSpLocks/>
          </p:cNvCxnSpPr>
          <p:nvPr/>
        </p:nvCxnSpPr>
        <p:spPr>
          <a:xfrm flipH="1">
            <a:off x="4861143" y="34780898"/>
            <a:ext cx="1418990" cy="9540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4" name="TextBox 183">
            <a:extLst>
              <a:ext uri="{FF2B5EF4-FFF2-40B4-BE49-F238E27FC236}">
                <a16:creationId xmlns:a16="http://schemas.microsoft.com/office/drawing/2014/main" id="{354F9804-3977-8F13-60A5-AC51591ADD75}"/>
              </a:ext>
            </a:extLst>
          </p:cNvPr>
          <p:cNvSpPr txBox="1"/>
          <p:nvPr/>
        </p:nvSpPr>
        <p:spPr>
          <a:xfrm>
            <a:off x="2484049" y="34955845"/>
            <a:ext cx="3591356" cy="477054"/>
          </a:xfrm>
          <a:prstGeom prst="rect">
            <a:avLst/>
          </a:prstGeom>
          <a:solidFill>
            <a:schemeClr val="bg1"/>
          </a:solidFill>
          <a:ln>
            <a:solidFill>
              <a:schemeClr val="tx1"/>
            </a:solidFill>
          </a:ln>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Gates</a:t>
            </a:r>
          </a:p>
        </p:txBody>
      </p:sp>
      <p:sp>
        <p:nvSpPr>
          <p:cNvPr id="187" name="Rectangle 186">
            <a:extLst>
              <a:ext uri="{FF2B5EF4-FFF2-40B4-BE49-F238E27FC236}">
                <a16:creationId xmlns:a16="http://schemas.microsoft.com/office/drawing/2014/main" id="{30928C20-A120-6EE6-6EDD-4A13CBC569F5}"/>
              </a:ext>
            </a:extLst>
          </p:cNvPr>
          <p:cNvSpPr/>
          <p:nvPr/>
        </p:nvSpPr>
        <p:spPr>
          <a:xfrm>
            <a:off x="5287925" y="35815646"/>
            <a:ext cx="165006" cy="3546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203F060F-F439-0B96-DDD7-F1E9FBF528B7}"/>
              </a:ext>
            </a:extLst>
          </p:cNvPr>
          <p:cNvSpPr/>
          <p:nvPr/>
        </p:nvSpPr>
        <p:spPr>
          <a:xfrm>
            <a:off x="4812520" y="35816827"/>
            <a:ext cx="165006" cy="3546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01D27EE3-554E-34D6-BB0B-01DB29F0A5EF}"/>
              </a:ext>
            </a:extLst>
          </p:cNvPr>
          <p:cNvSpPr/>
          <p:nvPr/>
        </p:nvSpPr>
        <p:spPr>
          <a:xfrm>
            <a:off x="5127324" y="35814463"/>
            <a:ext cx="165006" cy="3546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C51BDA20-D1B6-3B08-2CBD-C4C9290C8FA0}"/>
              </a:ext>
            </a:extLst>
          </p:cNvPr>
          <p:cNvSpPr/>
          <p:nvPr/>
        </p:nvSpPr>
        <p:spPr>
          <a:xfrm>
            <a:off x="4977526" y="35815645"/>
            <a:ext cx="165006" cy="3546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45F39C15-C554-AFD4-EDDF-230EC6FDA75D}"/>
              </a:ext>
            </a:extLst>
          </p:cNvPr>
          <p:cNvSpPr txBox="1"/>
          <p:nvPr/>
        </p:nvSpPr>
        <p:spPr>
          <a:xfrm>
            <a:off x="7596902" y="33730549"/>
            <a:ext cx="1721960" cy="477054"/>
          </a:xfrm>
          <a:prstGeom prst="rect">
            <a:avLst/>
          </a:prstGeom>
          <a:solidFill>
            <a:schemeClr val="bg1"/>
          </a:solidFill>
        </p:spPr>
        <p:txBody>
          <a:bodyPr wrap="square" rtlCol="0">
            <a:spAutoFit/>
          </a:bodyPr>
          <a:lstStyle/>
          <a:p>
            <a:pPr algn="ctr"/>
            <a:r>
              <a:rPr lang="en-US" sz="2500" dirty="0" err="1">
                <a:latin typeface="Open Sans" panose="020B0606030504020204" pitchFamily="34" charset="0"/>
                <a:ea typeface="Open Sans" panose="020B0606030504020204" pitchFamily="34" charset="0"/>
                <a:cs typeface="Open Sans" panose="020B0606030504020204" pitchFamily="34" charset="0"/>
              </a:rPr>
              <a:t>Allreduce</a:t>
            </a:r>
            <a:endParaRPr lang="en-US"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193" name="Oval 192">
            <a:extLst>
              <a:ext uri="{FF2B5EF4-FFF2-40B4-BE49-F238E27FC236}">
                <a16:creationId xmlns:a16="http://schemas.microsoft.com/office/drawing/2014/main" id="{9A5598F9-9314-7A8F-0B5B-59BC98786E43}"/>
              </a:ext>
            </a:extLst>
          </p:cNvPr>
          <p:cNvSpPr/>
          <p:nvPr/>
        </p:nvSpPr>
        <p:spPr>
          <a:xfrm>
            <a:off x="8798375" y="35865328"/>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3134F494-21B4-32F9-20B8-4510AD9547FB}"/>
              </a:ext>
            </a:extLst>
          </p:cNvPr>
          <p:cNvSpPr/>
          <p:nvPr/>
        </p:nvSpPr>
        <p:spPr>
          <a:xfrm>
            <a:off x="8822411" y="34294789"/>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40768651-F48F-CB1B-94B2-03F3EEF405C4}"/>
              </a:ext>
            </a:extLst>
          </p:cNvPr>
          <p:cNvSpPr/>
          <p:nvPr/>
        </p:nvSpPr>
        <p:spPr>
          <a:xfrm>
            <a:off x="9551541" y="34399687"/>
            <a:ext cx="309526" cy="2750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9379B11F-B4A9-6606-371A-0BFBBFC7AE2E}"/>
              </a:ext>
            </a:extLst>
          </p:cNvPr>
          <p:cNvSpPr/>
          <p:nvPr/>
        </p:nvSpPr>
        <p:spPr>
          <a:xfrm>
            <a:off x="10259409" y="34297618"/>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981EF822-EFA6-EC44-7786-EBB3F9E5E869}"/>
              </a:ext>
            </a:extLst>
          </p:cNvPr>
          <p:cNvSpPr/>
          <p:nvPr/>
        </p:nvSpPr>
        <p:spPr>
          <a:xfrm>
            <a:off x="10988539" y="34402516"/>
            <a:ext cx="309526" cy="2750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17A7F5FC-F440-9C4F-1754-F391863F62F3}"/>
              </a:ext>
            </a:extLst>
          </p:cNvPr>
          <p:cNvSpPr/>
          <p:nvPr/>
        </p:nvSpPr>
        <p:spPr>
          <a:xfrm>
            <a:off x="11678507" y="34294789"/>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C7AD55DA-C07D-F838-18B2-DD722DE593FE}"/>
              </a:ext>
            </a:extLst>
          </p:cNvPr>
          <p:cNvSpPr/>
          <p:nvPr/>
        </p:nvSpPr>
        <p:spPr>
          <a:xfrm>
            <a:off x="12407637" y="34399687"/>
            <a:ext cx="309526" cy="2750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E6BDA681-91A2-8461-E413-2949B09573AC}"/>
              </a:ext>
            </a:extLst>
          </p:cNvPr>
          <p:cNvSpPr/>
          <p:nvPr/>
        </p:nvSpPr>
        <p:spPr>
          <a:xfrm>
            <a:off x="12986736" y="34294789"/>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2B585668-6B1F-F0FF-A82E-0E35BEB972B0}"/>
              </a:ext>
            </a:extLst>
          </p:cNvPr>
          <p:cNvSpPr/>
          <p:nvPr/>
        </p:nvSpPr>
        <p:spPr>
          <a:xfrm>
            <a:off x="13715866" y="34399687"/>
            <a:ext cx="309526" cy="275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3" name="Straight Arrow Connector 202">
            <a:extLst>
              <a:ext uri="{FF2B5EF4-FFF2-40B4-BE49-F238E27FC236}">
                <a16:creationId xmlns:a16="http://schemas.microsoft.com/office/drawing/2014/main" id="{C15A0924-11D8-4709-27E7-149A2D6C4C18}"/>
              </a:ext>
            </a:extLst>
          </p:cNvPr>
          <p:cNvCxnSpPr>
            <a:cxnSpLocks/>
          </p:cNvCxnSpPr>
          <p:nvPr/>
        </p:nvCxnSpPr>
        <p:spPr>
          <a:xfrm flipH="1">
            <a:off x="9113110" y="34951220"/>
            <a:ext cx="7678" cy="6984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4" name="Straight Arrow Connector 203">
            <a:extLst>
              <a:ext uri="{FF2B5EF4-FFF2-40B4-BE49-F238E27FC236}">
                <a16:creationId xmlns:a16="http://schemas.microsoft.com/office/drawing/2014/main" id="{752CE27B-43BA-D72A-5C31-6FFE9C84C078}"/>
              </a:ext>
            </a:extLst>
          </p:cNvPr>
          <p:cNvCxnSpPr>
            <a:cxnSpLocks/>
          </p:cNvCxnSpPr>
          <p:nvPr/>
        </p:nvCxnSpPr>
        <p:spPr>
          <a:xfrm>
            <a:off x="10550929" y="34931271"/>
            <a:ext cx="23205" cy="7123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5" name="Straight Arrow Connector 204">
            <a:extLst>
              <a:ext uri="{FF2B5EF4-FFF2-40B4-BE49-F238E27FC236}">
                <a16:creationId xmlns:a16="http://schemas.microsoft.com/office/drawing/2014/main" id="{13B7D21C-15A2-F7C3-2CBA-9B9EC2A1796B}"/>
              </a:ext>
            </a:extLst>
          </p:cNvPr>
          <p:cNvCxnSpPr>
            <a:cxnSpLocks/>
          </p:cNvCxnSpPr>
          <p:nvPr/>
        </p:nvCxnSpPr>
        <p:spPr>
          <a:xfrm>
            <a:off x="11933283" y="34928326"/>
            <a:ext cx="9250" cy="7469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6" name="Straight Arrow Connector 205">
            <a:extLst>
              <a:ext uri="{FF2B5EF4-FFF2-40B4-BE49-F238E27FC236}">
                <a16:creationId xmlns:a16="http://schemas.microsoft.com/office/drawing/2014/main" id="{D7CF2137-B213-6B41-7102-D8DB583F47BF}"/>
              </a:ext>
            </a:extLst>
          </p:cNvPr>
          <p:cNvCxnSpPr>
            <a:cxnSpLocks/>
          </p:cNvCxnSpPr>
          <p:nvPr/>
        </p:nvCxnSpPr>
        <p:spPr>
          <a:xfrm>
            <a:off x="13310889" y="34929177"/>
            <a:ext cx="1198" cy="7941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0" name="Oval 209">
            <a:extLst>
              <a:ext uri="{FF2B5EF4-FFF2-40B4-BE49-F238E27FC236}">
                <a16:creationId xmlns:a16="http://schemas.microsoft.com/office/drawing/2014/main" id="{4DE88D41-2980-7189-CDCE-CE6F1C356229}"/>
              </a:ext>
            </a:extLst>
          </p:cNvPr>
          <p:cNvSpPr/>
          <p:nvPr/>
        </p:nvSpPr>
        <p:spPr>
          <a:xfrm>
            <a:off x="10317200" y="35862814"/>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44778103-9F17-6AC9-36A0-3D68CB92934E}"/>
              </a:ext>
            </a:extLst>
          </p:cNvPr>
          <p:cNvSpPr/>
          <p:nvPr/>
        </p:nvSpPr>
        <p:spPr>
          <a:xfrm>
            <a:off x="11626635" y="3586080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4585441E-E9B2-FB7D-4803-20B09F8B1C39}"/>
              </a:ext>
            </a:extLst>
          </p:cNvPr>
          <p:cNvSpPr/>
          <p:nvPr/>
        </p:nvSpPr>
        <p:spPr>
          <a:xfrm>
            <a:off x="13005226" y="35860806"/>
            <a:ext cx="572969" cy="477054"/>
          </a:xfrm>
          <a:prstGeom prst="ellipse">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25" name="Straight Arrow Connector 224">
            <a:extLst>
              <a:ext uri="{FF2B5EF4-FFF2-40B4-BE49-F238E27FC236}">
                <a16:creationId xmlns:a16="http://schemas.microsoft.com/office/drawing/2014/main" id="{6F7D21E5-070C-828D-4D03-12F46B28B0B8}"/>
              </a:ext>
            </a:extLst>
          </p:cNvPr>
          <p:cNvCxnSpPr>
            <a:cxnSpLocks/>
          </p:cNvCxnSpPr>
          <p:nvPr/>
        </p:nvCxnSpPr>
        <p:spPr>
          <a:xfrm>
            <a:off x="9575231" y="34751846"/>
            <a:ext cx="3053188" cy="9504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6" name="Straight Arrow Connector 225">
            <a:extLst>
              <a:ext uri="{FF2B5EF4-FFF2-40B4-BE49-F238E27FC236}">
                <a16:creationId xmlns:a16="http://schemas.microsoft.com/office/drawing/2014/main" id="{F6D10E61-2F10-1D02-9CAD-4158835B4819}"/>
              </a:ext>
            </a:extLst>
          </p:cNvPr>
          <p:cNvCxnSpPr>
            <a:cxnSpLocks/>
          </p:cNvCxnSpPr>
          <p:nvPr/>
        </p:nvCxnSpPr>
        <p:spPr>
          <a:xfrm>
            <a:off x="9368641" y="34862630"/>
            <a:ext cx="1891422" cy="8126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7" name="Straight Arrow Connector 226">
            <a:extLst>
              <a:ext uri="{FF2B5EF4-FFF2-40B4-BE49-F238E27FC236}">
                <a16:creationId xmlns:a16="http://schemas.microsoft.com/office/drawing/2014/main" id="{4E7DAA15-BA9B-7DEC-B1E3-DE3C16B9963A}"/>
              </a:ext>
            </a:extLst>
          </p:cNvPr>
          <p:cNvCxnSpPr>
            <a:cxnSpLocks/>
          </p:cNvCxnSpPr>
          <p:nvPr/>
        </p:nvCxnSpPr>
        <p:spPr>
          <a:xfrm>
            <a:off x="9226658" y="34935735"/>
            <a:ext cx="985916" cy="731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8" name="Straight Arrow Connector 227">
            <a:extLst>
              <a:ext uri="{FF2B5EF4-FFF2-40B4-BE49-F238E27FC236}">
                <a16:creationId xmlns:a16="http://schemas.microsoft.com/office/drawing/2014/main" id="{E785C2BD-E0E7-C2E3-E806-56760838E725}"/>
              </a:ext>
            </a:extLst>
          </p:cNvPr>
          <p:cNvCxnSpPr>
            <a:cxnSpLocks/>
          </p:cNvCxnSpPr>
          <p:nvPr/>
        </p:nvCxnSpPr>
        <p:spPr>
          <a:xfrm>
            <a:off x="10929192" y="34788821"/>
            <a:ext cx="2057544" cy="8783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9" name="Straight Arrow Connector 228">
            <a:extLst>
              <a:ext uri="{FF2B5EF4-FFF2-40B4-BE49-F238E27FC236}">
                <a16:creationId xmlns:a16="http://schemas.microsoft.com/office/drawing/2014/main" id="{8DAFD817-E5A6-8683-7C3F-87599DC7E6F7}"/>
              </a:ext>
            </a:extLst>
          </p:cNvPr>
          <p:cNvCxnSpPr>
            <a:cxnSpLocks/>
          </p:cNvCxnSpPr>
          <p:nvPr/>
        </p:nvCxnSpPr>
        <p:spPr>
          <a:xfrm>
            <a:off x="10727162" y="34883231"/>
            <a:ext cx="1116523" cy="7664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0" name="Straight Arrow Connector 229">
            <a:extLst>
              <a:ext uri="{FF2B5EF4-FFF2-40B4-BE49-F238E27FC236}">
                <a16:creationId xmlns:a16="http://schemas.microsoft.com/office/drawing/2014/main" id="{F1BBC452-9237-0D04-C084-AB5A57693081}"/>
              </a:ext>
            </a:extLst>
          </p:cNvPr>
          <p:cNvCxnSpPr>
            <a:cxnSpLocks/>
          </p:cNvCxnSpPr>
          <p:nvPr/>
        </p:nvCxnSpPr>
        <p:spPr>
          <a:xfrm flipH="1">
            <a:off x="9495166" y="34897916"/>
            <a:ext cx="808035" cy="7517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1" name="Straight Arrow Connector 230">
            <a:extLst>
              <a:ext uri="{FF2B5EF4-FFF2-40B4-BE49-F238E27FC236}">
                <a16:creationId xmlns:a16="http://schemas.microsoft.com/office/drawing/2014/main" id="{52FC9C12-A3AE-24D2-AEE0-271EE45267E5}"/>
              </a:ext>
            </a:extLst>
          </p:cNvPr>
          <p:cNvCxnSpPr>
            <a:cxnSpLocks/>
          </p:cNvCxnSpPr>
          <p:nvPr/>
        </p:nvCxnSpPr>
        <p:spPr>
          <a:xfrm flipH="1">
            <a:off x="9798835" y="34729572"/>
            <a:ext cx="1741286" cy="9140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2" name="Straight Arrow Connector 231">
            <a:extLst>
              <a:ext uri="{FF2B5EF4-FFF2-40B4-BE49-F238E27FC236}">
                <a16:creationId xmlns:a16="http://schemas.microsoft.com/office/drawing/2014/main" id="{EB4ACAB8-F14D-C516-82B6-153BC44B65CB}"/>
              </a:ext>
            </a:extLst>
          </p:cNvPr>
          <p:cNvCxnSpPr>
            <a:cxnSpLocks/>
          </p:cNvCxnSpPr>
          <p:nvPr/>
        </p:nvCxnSpPr>
        <p:spPr>
          <a:xfrm flipH="1">
            <a:off x="10759885" y="34828756"/>
            <a:ext cx="933264" cy="8723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3" name="Straight Arrow Connector 232">
            <a:extLst>
              <a:ext uri="{FF2B5EF4-FFF2-40B4-BE49-F238E27FC236}">
                <a16:creationId xmlns:a16="http://schemas.microsoft.com/office/drawing/2014/main" id="{29366990-5193-566A-3ED9-831C48859668}"/>
              </a:ext>
            </a:extLst>
          </p:cNvPr>
          <p:cNvCxnSpPr>
            <a:cxnSpLocks/>
          </p:cNvCxnSpPr>
          <p:nvPr/>
        </p:nvCxnSpPr>
        <p:spPr>
          <a:xfrm>
            <a:off x="12161053" y="34842748"/>
            <a:ext cx="977775" cy="8008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4" name="Straight Arrow Connector 233">
            <a:extLst>
              <a:ext uri="{FF2B5EF4-FFF2-40B4-BE49-F238E27FC236}">
                <a16:creationId xmlns:a16="http://schemas.microsoft.com/office/drawing/2014/main" id="{1FFAAF2F-63AC-28F8-9B06-86EB15FD7FBD}"/>
              </a:ext>
            </a:extLst>
          </p:cNvPr>
          <p:cNvCxnSpPr>
            <a:cxnSpLocks/>
          </p:cNvCxnSpPr>
          <p:nvPr/>
        </p:nvCxnSpPr>
        <p:spPr>
          <a:xfrm flipH="1">
            <a:off x="9360696" y="34714205"/>
            <a:ext cx="3489457" cy="8447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5" name="Straight Arrow Connector 234">
            <a:extLst>
              <a:ext uri="{FF2B5EF4-FFF2-40B4-BE49-F238E27FC236}">
                <a16:creationId xmlns:a16="http://schemas.microsoft.com/office/drawing/2014/main" id="{B0BB864C-19EB-43C3-2A9E-D4675A1761DA}"/>
              </a:ext>
            </a:extLst>
          </p:cNvPr>
          <p:cNvCxnSpPr>
            <a:cxnSpLocks/>
          </p:cNvCxnSpPr>
          <p:nvPr/>
        </p:nvCxnSpPr>
        <p:spPr>
          <a:xfrm flipH="1">
            <a:off x="10999793" y="34812473"/>
            <a:ext cx="1963409" cy="8716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6" name="Straight Arrow Connector 235">
            <a:extLst>
              <a:ext uri="{FF2B5EF4-FFF2-40B4-BE49-F238E27FC236}">
                <a16:creationId xmlns:a16="http://schemas.microsoft.com/office/drawing/2014/main" id="{70F9A68F-D109-5C12-958A-296EB34ABD39}"/>
              </a:ext>
            </a:extLst>
          </p:cNvPr>
          <p:cNvCxnSpPr>
            <a:cxnSpLocks/>
          </p:cNvCxnSpPr>
          <p:nvPr/>
        </p:nvCxnSpPr>
        <p:spPr>
          <a:xfrm flipH="1">
            <a:off x="12151212" y="34876722"/>
            <a:ext cx="1019559" cy="7543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7" name="TextBox 236">
            <a:extLst>
              <a:ext uri="{FF2B5EF4-FFF2-40B4-BE49-F238E27FC236}">
                <a16:creationId xmlns:a16="http://schemas.microsoft.com/office/drawing/2014/main" id="{CE5E128B-1FCA-B094-23F5-9B519B29D97D}"/>
              </a:ext>
            </a:extLst>
          </p:cNvPr>
          <p:cNvSpPr txBox="1"/>
          <p:nvPr/>
        </p:nvSpPr>
        <p:spPr>
          <a:xfrm>
            <a:off x="8914400" y="34955501"/>
            <a:ext cx="4749396" cy="477054"/>
          </a:xfrm>
          <a:prstGeom prst="rect">
            <a:avLst/>
          </a:prstGeom>
          <a:solidFill>
            <a:schemeClr val="bg1"/>
          </a:solidFill>
          <a:ln>
            <a:solidFill>
              <a:schemeClr val="tx1"/>
            </a:solidFill>
          </a:ln>
        </p:spPr>
        <p:txBody>
          <a:bodyPr wrap="square" rtlCol="0">
            <a:spAutoFit/>
          </a:bodyPr>
          <a:lstStyle/>
          <a:p>
            <a:pPr algn="ctr"/>
            <a:r>
              <a:rPr lang="en-US" sz="2500" dirty="0">
                <a:latin typeface="Open Sans" panose="020B0606030504020204" pitchFamily="34" charset="0"/>
                <a:ea typeface="Open Sans" panose="020B0606030504020204" pitchFamily="34" charset="0"/>
                <a:cs typeface="Open Sans" panose="020B0606030504020204" pitchFamily="34" charset="0"/>
              </a:rPr>
              <a:t>Gates</a:t>
            </a:r>
          </a:p>
        </p:txBody>
      </p:sp>
      <p:sp>
        <p:nvSpPr>
          <p:cNvPr id="238" name="Rectangle 237">
            <a:extLst>
              <a:ext uri="{FF2B5EF4-FFF2-40B4-BE49-F238E27FC236}">
                <a16:creationId xmlns:a16="http://schemas.microsoft.com/office/drawing/2014/main" id="{A8B6F0A6-54C7-B48C-43AB-88DCA285C257}"/>
              </a:ext>
            </a:extLst>
          </p:cNvPr>
          <p:cNvSpPr/>
          <p:nvPr/>
        </p:nvSpPr>
        <p:spPr>
          <a:xfrm>
            <a:off x="9255305" y="36486524"/>
            <a:ext cx="165006" cy="3546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6D19F545-9CC9-122A-F88F-05EB33DA3F9E}"/>
              </a:ext>
            </a:extLst>
          </p:cNvPr>
          <p:cNvSpPr/>
          <p:nvPr/>
        </p:nvSpPr>
        <p:spPr>
          <a:xfrm>
            <a:off x="8779900" y="36487705"/>
            <a:ext cx="165006" cy="3546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307A316A-4F42-05B0-1631-7215D27A5934}"/>
              </a:ext>
            </a:extLst>
          </p:cNvPr>
          <p:cNvSpPr/>
          <p:nvPr/>
        </p:nvSpPr>
        <p:spPr>
          <a:xfrm>
            <a:off x="9094704" y="36485341"/>
            <a:ext cx="165006" cy="3546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1CE9265D-87F6-DDBF-1857-6B84B312FDBD}"/>
              </a:ext>
            </a:extLst>
          </p:cNvPr>
          <p:cNvSpPr/>
          <p:nvPr/>
        </p:nvSpPr>
        <p:spPr>
          <a:xfrm>
            <a:off x="8944906" y="36486523"/>
            <a:ext cx="165006" cy="3546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FDEF7C4E-A7DD-C67F-530F-D708A5560F08}"/>
              </a:ext>
            </a:extLst>
          </p:cNvPr>
          <p:cNvSpPr/>
          <p:nvPr/>
        </p:nvSpPr>
        <p:spPr>
          <a:xfrm>
            <a:off x="10748028" y="36496841"/>
            <a:ext cx="165006" cy="3546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724C8C0A-EB52-A464-7A5B-4CE8ABCEB225}"/>
              </a:ext>
            </a:extLst>
          </p:cNvPr>
          <p:cNvSpPr/>
          <p:nvPr/>
        </p:nvSpPr>
        <p:spPr>
          <a:xfrm>
            <a:off x="10272623" y="36498022"/>
            <a:ext cx="165006" cy="3546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1CE831A5-059D-5781-8309-2D39A721ADBC}"/>
              </a:ext>
            </a:extLst>
          </p:cNvPr>
          <p:cNvSpPr/>
          <p:nvPr/>
        </p:nvSpPr>
        <p:spPr>
          <a:xfrm>
            <a:off x="10587427" y="36495658"/>
            <a:ext cx="165006" cy="3546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63D1F4E2-2F66-82C3-82A4-B7567DBCBBA3}"/>
              </a:ext>
            </a:extLst>
          </p:cNvPr>
          <p:cNvSpPr/>
          <p:nvPr/>
        </p:nvSpPr>
        <p:spPr>
          <a:xfrm>
            <a:off x="10437629" y="36496840"/>
            <a:ext cx="165006" cy="3546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949E6104-55C9-9638-5475-4AB45A30138B}"/>
              </a:ext>
            </a:extLst>
          </p:cNvPr>
          <p:cNvSpPr/>
          <p:nvPr/>
        </p:nvSpPr>
        <p:spPr>
          <a:xfrm>
            <a:off x="12096971" y="36485341"/>
            <a:ext cx="165006" cy="3546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B0DA7BDD-16A7-D027-2166-DCA933C71C7D}"/>
              </a:ext>
            </a:extLst>
          </p:cNvPr>
          <p:cNvSpPr/>
          <p:nvPr/>
        </p:nvSpPr>
        <p:spPr>
          <a:xfrm>
            <a:off x="11621566" y="36486522"/>
            <a:ext cx="165006" cy="3546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17141F1F-312D-5AED-2BFE-048779E666AB}"/>
              </a:ext>
            </a:extLst>
          </p:cNvPr>
          <p:cNvSpPr/>
          <p:nvPr/>
        </p:nvSpPr>
        <p:spPr>
          <a:xfrm>
            <a:off x="11936370" y="36484158"/>
            <a:ext cx="165006" cy="3546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4CAD7B95-1DB5-FCD8-3B8E-6C00C97E77E5}"/>
              </a:ext>
            </a:extLst>
          </p:cNvPr>
          <p:cNvSpPr/>
          <p:nvPr/>
        </p:nvSpPr>
        <p:spPr>
          <a:xfrm>
            <a:off x="11786572" y="36485340"/>
            <a:ext cx="165006" cy="3546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FEBD091A-4A81-5D14-EBB7-F6ED93161D55}"/>
              </a:ext>
            </a:extLst>
          </p:cNvPr>
          <p:cNvSpPr/>
          <p:nvPr/>
        </p:nvSpPr>
        <p:spPr>
          <a:xfrm>
            <a:off x="13424688" y="36485234"/>
            <a:ext cx="165006" cy="3546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ED72AF20-12C3-3ED6-FFF5-4911DC25741A}"/>
              </a:ext>
            </a:extLst>
          </p:cNvPr>
          <p:cNvSpPr/>
          <p:nvPr/>
        </p:nvSpPr>
        <p:spPr>
          <a:xfrm>
            <a:off x="12949283" y="36486415"/>
            <a:ext cx="165006" cy="3546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F7048EAD-801E-8BC2-0A88-98AB5A34B850}"/>
              </a:ext>
            </a:extLst>
          </p:cNvPr>
          <p:cNvSpPr/>
          <p:nvPr/>
        </p:nvSpPr>
        <p:spPr>
          <a:xfrm>
            <a:off x="13264087" y="36484051"/>
            <a:ext cx="165006" cy="3546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E46FC643-7821-7584-78AB-3143F6F3EFC3}"/>
              </a:ext>
            </a:extLst>
          </p:cNvPr>
          <p:cNvSpPr/>
          <p:nvPr/>
        </p:nvSpPr>
        <p:spPr>
          <a:xfrm>
            <a:off x="13114289" y="36485233"/>
            <a:ext cx="165006" cy="3546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Google Shape;44;g24361600e24_1_7">
            <a:extLst>
              <a:ext uri="{FF2B5EF4-FFF2-40B4-BE49-F238E27FC236}">
                <a16:creationId xmlns:a16="http://schemas.microsoft.com/office/drawing/2014/main" id="{7F60AA53-399F-5A21-F18C-03064F9E47C2}"/>
              </a:ext>
            </a:extLst>
          </p:cNvPr>
          <p:cNvSpPr txBox="1"/>
          <p:nvPr/>
        </p:nvSpPr>
        <p:spPr>
          <a:xfrm>
            <a:off x="1540210" y="24561418"/>
            <a:ext cx="12578741" cy="2859707"/>
          </a:xfrm>
          <a:prstGeom prst="rect">
            <a:avLst/>
          </a:prstGeom>
          <a:noFill/>
          <a:ln>
            <a:noFill/>
          </a:ln>
        </p:spPr>
        <p:txBody>
          <a:bodyPr spcFirstLastPara="1" wrap="square" lIns="88875" tIns="44425" rIns="88875" bIns="44425" anchor="t" anchorCtr="0">
            <a:spAutoFit/>
          </a:bodyPr>
          <a:lstStyle/>
          <a:p>
            <a:pPr marL="342900" lvl="0" indent="-342900" algn="just">
              <a:spcBef>
                <a:spcPts val="1200"/>
              </a:spcBef>
              <a:buClr>
                <a:schemeClr val="dk1"/>
              </a:buClr>
              <a:buSzPts val="2500"/>
              <a:buFont typeface="Arial" panose="020B0604020202020204" pitchFamily="34" charset="0"/>
              <a:buChar char="•"/>
            </a:pPr>
            <a:r>
              <a:rPr lang="en-US" sz="2500" i="1" dirty="0">
                <a:solidFill>
                  <a:schemeClr val="dk1"/>
                </a:solidFill>
                <a:latin typeface="Open Sans"/>
                <a:ea typeface="Open Sans"/>
                <a:cs typeface="Open Sans"/>
              </a:rPr>
              <a:t>Send </a:t>
            </a:r>
            <a:r>
              <a:rPr lang="en-US" sz="2500" dirty="0">
                <a:solidFill>
                  <a:schemeClr val="dk1"/>
                </a:solidFill>
                <a:latin typeface="Open Sans"/>
                <a:ea typeface="Open Sans"/>
                <a:cs typeface="Open Sans"/>
              </a:rPr>
              <a:t>and </a:t>
            </a:r>
            <a:r>
              <a:rPr lang="en-US" sz="2500" i="1" dirty="0">
                <a:solidFill>
                  <a:schemeClr val="dk1"/>
                </a:solidFill>
                <a:latin typeface="Open Sans"/>
                <a:ea typeface="Open Sans"/>
                <a:cs typeface="Open Sans"/>
              </a:rPr>
              <a:t>unsend</a:t>
            </a:r>
            <a:r>
              <a:rPr lang="en-US" sz="2500" dirty="0">
                <a:solidFill>
                  <a:schemeClr val="dk1"/>
                </a:solidFill>
                <a:latin typeface="Open Sans"/>
                <a:ea typeface="Open Sans"/>
                <a:cs typeface="Open Sans"/>
              </a:rPr>
              <a:t> are implemented with </a:t>
            </a:r>
            <a:r>
              <a:rPr lang="en-US" sz="2500" i="1" dirty="0">
                <a:solidFill>
                  <a:schemeClr val="dk1"/>
                </a:solidFill>
                <a:latin typeface="Open Sans"/>
                <a:ea typeface="Open Sans"/>
                <a:cs typeface="Open Sans"/>
              </a:rPr>
              <a:t>TP_Comm </a:t>
            </a:r>
            <a:r>
              <a:rPr lang="en-US" sz="2500" dirty="0">
                <a:solidFill>
                  <a:schemeClr val="dk1"/>
                </a:solidFill>
                <a:latin typeface="Open Sans"/>
                <a:ea typeface="Open Sans"/>
                <a:cs typeface="Open Sans"/>
              </a:rPr>
              <a:t>using 2 buffered EPR pairs for each node </a:t>
            </a:r>
          </a:p>
          <a:p>
            <a:pPr marL="342900" lvl="0" indent="-342900" algn="just">
              <a:spcBef>
                <a:spcPts val="1200"/>
              </a:spcBef>
              <a:buClr>
                <a:schemeClr val="dk1"/>
              </a:buClr>
              <a:buSzPts val="2500"/>
              <a:buFont typeface="Arial" panose="020B0604020202020204" pitchFamily="34" charset="0"/>
              <a:buChar char="•"/>
            </a:pPr>
            <a:r>
              <a:rPr lang="en-US" sz="2500" i="1" dirty="0">
                <a:solidFill>
                  <a:schemeClr val="dk1"/>
                </a:solidFill>
                <a:latin typeface="Open Sans"/>
                <a:ea typeface="Open Sans"/>
                <a:cs typeface="Open Sans"/>
              </a:rPr>
              <a:t>Receive</a:t>
            </a:r>
            <a:r>
              <a:rPr lang="en-US" sz="2500" dirty="0">
                <a:solidFill>
                  <a:schemeClr val="dk1"/>
                </a:solidFill>
                <a:latin typeface="Open Sans"/>
                <a:ea typeface="Open Sans"/>
                <a:cs typeface="Open Sans"/>
              </a:rPr>
              <a:t> is implemented using feedback from the classical measurements in </a:t>
            </a:r>
            <a:r>
              <a:rPr lang="en-US" sz="2500" i="1" dirty="0" err="1">
                <a:solidFill>
                  <a:schemeClr val="dk1"/>
                </a:solidFill>
                <a:latin typeface="Open Sans"/>
                <a:ea typeface="Open Sans"/>
                <a:cs typeface="Open Sans"/>
              </a:rPr>
              <a:t>TP_Comm</a:t>
            </a:r>
            <a:r>
              <a:rPr lang="en-US" sz="2500" i="1" dirty="0">
                <a:solidFill>
                  <a:schemeClr val="dk1"/>
                </a:solidFill>
                <a:latin typeface="Open Sans"/>
                <a:ea typeface="Open Sans"/>
                <a:cs typeface="Open Sans"/>
              </a:rPr>
              <a:t> </a:t>
            </a:r>
            <a:r>
              <a:rPr lang="en-US" sz="2500" dirty="0">
                <a:solidFill>
                  <a:schemeClr val="dk1"/>
                </a:solidFill>
                <a:latin typeface="Open Sans"/>
                <a:ea typeface="Open Sans"/>
                <a:cs typeface="Open Sans"/>
              </a:rPr>
              <a:t>for blocking functionality</a:t>
            </a:r>
          </a:p>
          <a:p>
            <a:pPr marL="342900" lvl="0" indent="-342900" algn="just">
              <a:spcBef>
                <a:spcPts val="1200"/>
              </a:spcBef>
              <a:buClr>
                <a:schemeClr val="dk1"/>
              </a:buClr>
              <a:buSzPts val="2500"/>
              <a:buFont typeface="Arial" panose="020B0604020202020204" pitchFamily="34" charset="0"/>
              <a:buChar char="•"/>
            </a:pPr>
            <a:r>
              <a:rPr lang="en-US" sz="2500" dirty="0">
                <a:solidFill>
                  <a:schemeClr val="dk1"/>
                </a:solidFill>
                <a:latin typeface="Open Sans"/>
                <a:ea typeface="Open Sans"/>
                <a:cs typeface="Open Sans"/>
              </a:rPr>
              <a:t>We designed an interface to replace any quantum circuit with remote multi-qubit gates into one that uses QMPI’s point to point communication</a:t>
            </a:r>
          </a:p>
        </p:txBody>
      </p:sp>
      <p:sp>
        <p:nvSpPr>
          <p:cNvPr id="208" name="TextBox 207">
            <a:extLst>
              <a:ext uri="{FF2B5EF4-FFF2-40B4-BE49-F238E27FC236}">
                <a16:creationId xmlns:a16="http://schemas.microsoft.com/office/drawing/2014/main" id="{5B273D0E-61D9-C960-7966-5140AE77BA2A}"/>
              </a:ext>
            </a:extLst>
          </p:cNvPr>
          <p:cNvSpPr txBox="1"/>
          <p:nvPr/>
        </p:nvSpPr>
        <p:spPr>
          <a:xfrm>
            <a:off x="16817351" y="17672917"/>
            <a:ext cx="12015351" cy="492507"/>
          </a:xfrm>
          <a:prstGeom prst="rect">
            <a:avLst/>
          </a:prstGeom>
          <a:noFill/>
        </p:spPr>
        <p:txBody>
          <a:bodyPr wrap="square">
            <a:spAutoFit/>
          </a:bodyPr>
          <a:lstStyle/>
          <a:p>
            <a:pPr marL="444490" marR="0" lvl="0" indent="-444490" algn="just" rtl="0">
              <a:lnSpc>
                <a:spcPct val="110000"/>
              </a:lnSpc>
              <a:spcBef>
                <a:spcPts val="0"/>
              </a:spcBef>
              <a:spcAft>
                <a:spcPts val="0"/>
              </a:spcAft>
              <a:buClr>
                <a:schemeClr val="dk1"/>
              </a:buClr>
              <a:buSzPts val="2500"/>
              <a:buFont typeface="Arial"/>
              <a:buChar char="•"/>
            </a:pPr>
            <a:r>
              <a:rPr lang="en-US" sz="2500" dirty="0">
                <a:solidFill>
                  <a:schemeClr val="dk1"/>
                </a:solidFill>
                <a:latin typeface="Open Sans"/>
                <a:ea typeface="Open Sans"/>
                <a:cs typeface="Open Sans"/>
                <a:sym typeface="Open Sans"/>
              </a:rPr>
              <a:t>Metrics: total number of consumed EPR pairs and fidelity of computation</a:t>
            </a:r>
          </a:p>
        </p:txBody>
      </p:sp>
      <p:grpSp>
        <p:nvGrpSpPr>
          <p:cNvPr id="141" name="Group 140">
            <a:extLst>
              <a:ext uri="{FF2B5EF4-FFF2-40B4-BE49-F238E27FC236}">
                <a16:creationId xmlns:a16="http://schemas.microsoft.com/office/drawing/2014/main" id="{27BCDA38-5BA9-73F2-AB07-D528BFBB4001}"/>
              </a:ext>
            </a:extLst>
          </p:cNvPr>
          <p:cNvGrpSpPr/>
          <p:nvPr/>
        </p:nvGrpSpPr>
        <p:grpSpPr>
          <a:xfrm>
            <a:off x="17450560" y="10899359"/>
            <a:ext cx="13322553" cy="2459519"/>
            <a:chOff x="17301411" y="11483760"/>
            <a:chExt cx="13322553" cy="1806328"/>
          </a:xfrm>
        </p:grpSpPr>
        <p:sp>
          <p:nvSpPr>
            <p:cNvPr id="288" name="Rectangle 287">
              <a:extLst>
                <a:ext uri="{FF2B5EF4-FFF2-40B4-BE49-F238E27FC236}">
                  <a16:creationId xmlns:a16="http://schemas.microsoft.com/office/drawing/2014/main" id="{D464F424-F316-921E-81B8-F3F6A9A3CCB6}"/>
                </a:ext>
              </a:extLst>
            </p:cNvPr>
            <p:cNvSpPr/>
            <p:nvPr/>
          </p:nvSpPr>
          <p:spPr>
            <a:xfrm>
              <a:off x="19172282" y="11628285"/>
              <a:ext cx="2105526" cy="496258"/>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Decompose MCT gates with qubits distributed</a:t>
              </a:r>
            </a:p>
          </p:txBody>
        </p:sp>
        <p:sp>
          <p:nvSpPr>
            <p:cNvPr id="289" name="Rectangle 288">
              <a:extLst>
                <a:ext uri="{FF2B5EF4-FFF2-40B4-BE49-F238E27FC236}">
                  <a16:creationId xmlns:a16="http://schemas.microsoft.com/office/drawing/2014/main" id="{EB11FFC6-F2CD-23B9-D7D8-AB14CED1FAFB}"/>
                </a:ext>
              </a:extLst>
            </p:cNvPr>
            <p:cNvSpPr/>
            <p:nvPr/>
          </p:nvSpPr>
          <p:spPr>
            <a:xfrm>
              <a:off x="21543101" y="11628285"/>
              <a:ext cx="2373034" cy="496258"/>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Check the internode communication distribution</a:t>
              </a:r>
            </a:p>
          </p:txBody>
        </p:sp>
        <p:sp>
          <p:nvSpPr>
            <p:cNvPr id="290" name="Rectangle 289">
              <a:extLst>
                <a:ext uri="{FF2B5EF4-FFF2-40B4-BE49-F238E27FC236}">
                  <a16:creationId xmlns:a16="http://schemas.microsoft.com/office/drawing/2014/main" id="{D2F76644-CDB0-480F-C259-34D2C20DABE3}"/>
                </a:ext>
              </a:extLst>
            </p:cNvPr>
            <p:cNvSpPr/>
            <p:nvPr/>
          </p:nvSpPr>
          <p:spPr>
            <a:xfrm>
              <a:off x="24181429" y="11628285"/>
              <a:ext cx="1840830" cy="4962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Allocate the buffer qubits to each nodes</a:t>
              </a:r>
            </a:p>
          </p:txBody>
        </p:sp>
        <p:sp>
          <p:nvSpPr>
            <p:cNvPr id="291" name="Rectangle 290">
              <a:extLst>
                <a:ext uri="{FF2B5EF4-FFF2-40B4-BE49-F238E27FC236}">
                  <a16:creationId xmlns:a16="http://schemas.microsoft.com/office/drawing/2014/main" id="{436E405C-0CC7-F1B2-9CDA-306A85F5D010}"/>
                </a:ext>
              </a:extLst>
            </p:cNvPr>
            <p:cNvSpPr/>
            <p:nvPr/>
          </p:nvSpPr>
          <p:spPr>
            <a:xfrm>
              <a:off x="20945664" y="12609916"/>
              <a:ext cx="2370819" cy="4843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Iteratively search the single qubit gates between  </a:t>
              </a:r>
            </a:p>
          </p:txBody>
        </p:sp>
        <p:sp>
          <p:nvSpPr>
            <p:cNvPr id="292" name="Rectangle 291">
              <a:extLst>
                <a:ext uri="{FF2B5EF4-FFF2-40B4-BE49-F238E27FC236}">
                  <a16:creationId xmlns:a16="http://schemas.microsoft.com/office/drawing/2014/main" id="{FD15E989-3326-C4C3-1E60-706209ED6B5F}"/>
                </a:ext>
              </a:extLst>
            </p:cNvPr>
            <p:cNvSpPr/>
            <p:nvPr/>
          </p:nvSpPr>
          <p:spPr>
            <a:xfrm>
              <a:off x="29243737" y="11497382"/>
              <a:ext cx="1380227" cy="1792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 computation on DQC with help of buffers</a:t>
              </a:r>
            </a:p>
          </p:txBody>
        </p:sp>
        <p:sp>
          <p:nvSpPr>
            <p:cNvPr id="293" name="Rectangle 292">
              <a:extLst>
                <a:ext uri="{FF2B5EF4-FFF2-40B4-BE49-F238E27FC236}">
                  <a16:creationId xmlns:a16="http://schemas.microsoft.com/office/drawing/2014/main" id="{5DC9B7B4-A6F1-D5F1-4BA8-BF8070B28E46}"/>
                </a:ext>
              </a:extLst>
            </p:cNvPr>
            <p:cNvSpPr/>
            <p:nvPr/>
          </p:nvSpPr>
          <p:spPr>
            <a:xfrm>
              <a:off x="17301411" y="11483760"/>
              <a:ext cx="1301374" cy="1792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Circuits with MCT gates </a:t>
              </a:r>
            </a:p>
          </p:txBody>
        </p:sp>
        <p:sp>
          <p:nvSpPr>
            <p:cNvPr id="294" name="Rectangle 293">
              <a:extLst>
                <a:ext uri="{FF2B5EF4-FFF2-40B4-BE49-F238E27FC236}">
                  <a16:creationId xmlns:a16="http://schemas.microsoft.com/office/drawing/2014/main" id="{F015F3D9-BE66-BEF0-9941-B273882AEA4A}"/>
                </a:ext>
              </a:extLst>
            </p:cNvPr>
            <p:cNvSpPr/>
            <p:nvPr/>
          </p:nvSpPr>
          <p:spPr>
            <a:xfrm>
              <a:off x="23609507" y="12609914"/>
              <a:ext cx="2571791" cy="4843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Move it backward using gates commutation rule</a:t>
              </a:r>
            </a:p>
          </p:txBody>
        </p:sp>
        <p:sp>
          <p:nvSpPr>
            <p:cNvPr id="295" name="Rounded Rectangle 294">
              <a:extLst>
                <a:ext uri="{FF2B5EF4-FFF2-40B4-BE49-F238E27FC236}">
                  <a16:creationId xmlns:a16="http://schemas.microsoft.com/office/drawing/2014/main" id="{8D9FA3DE-3EF8-5A4B-6761-25C385B987EA}"/>
                </a:ext>
              </a:extLst>
            </p:cNvPr>
            <p:cNvSpPr/>
            <p:nvPr/>
          </p:nvSpPr>
          <p:spPr>
            <a:xfrm>
              <a:off x="18996262" y="11483760"/>
              <a:ext cx="9847507" cy="179270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6" name="Straight Arrow Connector 295">
              <a:extLst>
                <a:ext uri="{FF2B5EF4-FFF2-40B4-BE49-F238E27FC236}">
                  <a16:creationId xmlns:a16="http://schemas.microsoft.com/office/drawing/2014/main" id="{A220D421-9CE3-0F21-E937-CB9883407332}"/>
                </a:ext>
              </a:extLst>
            </p:cNvPr>
            <p:cNvCxnSpPr/>
            <p:nvPr/>
          </p:nvCxnSpPr>
          <p:spPr>
            <a:xfrm>
              <a:off x="23916136" y="11876414"/>
              <a:ext cx="26529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CB0E3F43-E0CF-242E-E789-3A3B948D10B2}"/>
                </a:ext>
              </a:extLst>
            </p:cNvPr>
            <p:cNvCxnSpPr>
              <a:cxnSpLocks/>
            </p:cNvCxnSpPr>
            <p:nvPr/>
          </p:nvCxnSpPr>
          <p:spPr>
            <a:xfrm>
              <a:off x="23316483" y="12767368"/>
              <a:ext cx="3298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B61B77DC-7608-2493-AB0B-309F693FA072}"/>
                </a:ext>
              </a:extLst>
            </p:cNvPr>
            <p:cNvCxnSpPr>
              <a:cxnSpLocks/>
            </p:cNvCxnSpPr>
            <p:nvPr/>
          </p:nvCxnSpPr>
          <p:spPr>
            <a:xfrm>
              <a:off x="26181298" y="12767368"/>
              <a:ext cx="3298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9" name="Rectangle 298">
              <a:extLst>
                <a:ext uri="{FF2B5EF4-FFF2-40B4-BE49-F238E27FC236}">
                  <a16:creationId xmlns:a16="http://schemas.microsoft.com/office/drawing/2014/main" id="{ABEC4300-9740-6449-551C-5C4CD19060FE}"/>
                </a:ext>
              </a:extLst>
            </p:cNvPr>
            <p:cNvSpPr/>
            <p:nvPr/>
          </p:nvSpPr>
          <p:spPr>
            <a:xfrm>
              <a:off x="26474322" y="12609913"/>
              <a:ext cx="2209232" cy="4584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Avoid internode communication back forth</a:t>
              </a:r>
            </a:p>
          </p:txBody>
        </p:sp>
        <p:cxnSp>
          <p:nvCxnSpPr>
            <p:cNvPr id="300" name="Straight Arrow Connector 299">
              <a:extLst>
                <a:ext uri="{FF2B5EF4-FFF2-40B4-BE49-F238E27FC236}">
                  <a16:creationId xmlns:a16="http://schemas.microsoft.com/office/drawing/2014/main" id="{9E31184F-7957-88AA-004F-BD0B9FBB7E64}"/>
                </a:ext>
              </a:extLst>
            </p:cNvPr>
            <p:cNvCxnSpPr>
              <a:cxnSpLocks/>
            </p:cNvCxnSpPr>
            <p:nvPr/>
          </p:nvCxnSpPr>
          <p:spPr>
            <a:xfrm>
              <a:off x="28683554" y="12741517"/>
              <a:ext cx="3298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ED712D46-E499-2910-0897-C46BB1DCD588}"/>
                </a:ext>
              </a:extLst>
            </p:cNvPr>
            <p:cNvCxnSpPr>
              <a:cxnSpLocks/>
              <a:endCxn id="288" idx="1"/>
            </p:cNvCxnSpPr>
            <p:nvPr/>
          </p:nvCxnSpPr>
          <p:spPr>
            <a:xfrm>
              <a:off x="18602785" y="11876414"/>
              <a:ext cx="56949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D1A5FE67-2B87-9A93-F0F7-64FE5AC439E5}"/>
                </a:ext>
              </a:extLst>
            </p:cNvPr>
            <p:cNvCxnSpPr/>
            <p:nvPr/>
          </p:nvCxnSpPr>
          <p:spPr>
            <a:xfrm>
              <a:off x="21277808" y="11876414"/>
              <a:ext cx="26529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11E2DC5E-30EE-A746-81FB-1F53DC8A4257}"/>
                </a:ext>
              </a:extLst>
            </p:cNvPr>
            <p:cNvCxnSpPr>
              <a:cxnSpLocks/>
            </p:cNvCxnSpPr>
            <p:nvPr/>
          </p:nvCxnSpPr>
          <p:spPr>
            <a:xfrm>
              <a:off x="21805660" y="12367972"/>
              <a:ext cx="366183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89406B31-728D-7277-4F3F-D0E29C1D9C5A}"/>
                </a:ext>
              </a:extLst>
            </p:cNvPr>
            <p:cNvCxnSpPr/>
            <p:nvPr/>
          </p:nvCxnSpPr>
          <p:spPr>
            <a:xfrm flipV="1">
              <a:off x="25467494" y="12124543"/>
              <a:ext cx="0" cy="243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C1A4FF52-F855-2E5C-2829-1397610688E1}"/>
                </a:ext>
              </a:extLst>
            </p:cNvPr>
            <p:cNvCxnSpPr>
              <a:cxnSpLocks/>
            </p:cNvCxnSpPr>
            <p:nvPr/>
          </p:nvCxnSpPr>
          <p:spPr>
            <a:xfrm>
              <a:off x="21804352" y="12360526"/>
              <a:ext cx="0" cy="243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pic>
        <p:nvPicPr>
          <p:cNvPr id="302" name="Picture 301" descr="A picture containing line, receipt&#10;&#10;Description automatically generated">
            <a:extLst>
              <a:ext uri="{FF2B5EF4-FFF2-40B4-BE49-F238E27FC236}">
                <a16:creationId xmlns:a16="http://schemas.microsoft.com/office/drawing/2014/main" id="{FA290864-110A-EFED-C37B-48AEBD7C5C27}"/>
              </a:ext>
            </a:extLst>
          </p:cNvPr>
          <p:cNvPicPr>
            <a:picLocks noChangeAspect="1"/>
          </p:cNvPicPr>
          <p:nvPr/>
        </p:nvPicPr>
        <p:blipFill>
          <a:blip r:embed="rId9"/>
          <a:stretch>
            <a:fillRect/>
          </a:stretch>
        </p:blipFill>
        <p:spPr>
          <a:xfrm>
            <a:off x="17254962" y="18318811"/>
            <a:ext cx="12778322" cy="1980404"/>
          </a:xfrm>
          <a:prstGeom prst="rect">
            <a:avLst/>
          </a:prstGeom>
        </p:spPr>
      </p:pic>
      <p:pic>
        <p:nvPicPr>
          <p:cNvPr id="1028" name="Picture 4" descr="Pacific Northwest National Laboratory - YouTube">
            <a:extLst>
              <a:ext uri="{FF2B5EF4-FFF2-40B4-BE49-F238E27FC236}">
                <a16:creationId xmlns:a16="http://schemas.microsoft.com/office/drawing/2014/main" id="{48177A57-1221-622A-7856-7E0E7A38B5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082999" y="1827896"/>
            <a:ext cx="2275114" cy="227511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3513C044-C858-7153-FF73-2E674AAF8486}"/>
              </a:ext>
            </a:extLst>
          </p:cNvPr>
          <p:cNvSpPr txBox="1"/>
          <p:nvPr/>
        </p:nvSpPr>
        <p:spPr>
          <a:xfrm>
            <a:off x="1541104" y="36996873"/>
            <a:ext cx="3815468" cy="861774"/>
          </a:xfrm>
          <a:prstGeom prst="rect">
            <a:avLst/>
          </a:prstGeom>
          <a:noFill/>
        </p:spPr>
        <p:txBody>
          <a:bodyPr wrap="none" rtlCol="0">
            <a:spAutoFit/>
          </a:bodyPr>
          <a:lstStyle/>
          <a:p>
            <a:r>
              <a:rPr lang="en-US" sz="2500" b="1" dirty="0">
                <a:solidFill>
                  <a:schemeClr val="dk1"/>
                </a:solidFill>
                <a:latin typeface="Open Sans"/>
                <a:ea typeface="Open Sans"/>
                <a:cs typeface="Open Sans"/>
              </a:rPr>
              <a:t>Potential Applications:</a:t>
            </a:r>
          </a:p>
          <a:p>
            <a:endParaRPr lang="en-US" sz="2500" dirty="0"/>
          </a:p>
        </p:txBody>
      </p:sp>
      <p:pic>
        <p:nvPicPr>
          <p:cNvPr id="109" name="Picture 108">
            <a:extLst>
              <a:ext uri="{FF2B5EF4-FFF2-40B4-BE49-F238E27FC236}">
                <a16:creationId xmlns:a16="http://schemas.microsoft.com/office/drawing/2014/main" id="{A36F58D6-90CE-FB80-5E6B-58ED1710E738}"/>
              </a:ext>
            </a:extLst>
          </p:cNvPr>
          <p:cNvPicPr>
            <a:picLocks noChangeAspect="1"/>
          </p:cNvPicPr>
          <p:nvPr/>
        </p:nvPicPr>
        <p:blipFill>
          <a:blip r:embed="rId11"/>
          <a:stretch>
            <a:fillRect/>
          </a:stretch>
        </p:blipFill>
        <p:spPr>
          <a:xfrm>
            <a:off x="25460019" y="27571685"/>
            <a:ext cx="5104983" cy="3937660"/>
          </a:xfrm>
          <a:prstGeom prst="rect">
            <a:avLst/>
          </a:prstGeom>
        </p:spPr>
      </p:pic>
      <p:pic>
        <p:nvPicPr>
          <p:cNvPr id="137" name="Picture 136">
            <a:extLst>
              <a:ext uri="{FF2B5EF4-FFF2-40B4-BE49-F238E27FC236}">
                <a16:creationId xmlns:a16="http://schemas.microsoft.com/office/drawing/2014/main" id="{7ED134B5-43F9-0C10-BA1D-530D3A5EDEAC}"/>
              </a:ext>
            </a:extLst>
          </p:cNvPr>
          <p:cNvPicPr>
            <a:picLocks noChangeAspect="1"/>
          </p:cNvPicPr>
          <p:nvPr/>
        </p:nvPicPr>
        <p:blipFill>
          <a:blip r:embed="rId12"/>
          <a:stretch>
            <a:fillRect/>
          </a:stretch>
        </p:blipFill>
        <p:spPr>
          <a:xfrm>
            <a:off x="16997730" y="27307568"/>
            <a:ext cx="8062869" cy="4214102"/>
          </a:xfrm>
          <a:prstGeom prst="rect">
            <a:avLst/>
          </a:prstGeom>
        </p:spPr>
      </p:pic>
      <p:sp>
        <p:nvSpPr>
          <p:cNvPr id="138" name="Left Brace 137">
            <a:extLst>
              <a:ext uri="{FF2B5EF4-FFF2-40B4-BE49-F238E27FC236}">
                <a16:creationId xmlns:a16="http://schemas.microsoft.com/office/drawing/2014/main" id="{0DF156BB-F1CE-4495-534C-4B8B8CED2BF4}"/>
              </a:ext>
            </a:extLst>
          </p:cNvPr>
          <p:cNvSpPr/>
          <p:nvPr/>
        </p:nvSpPr>
        <p:spPr>
          <a:xfrm rot="16200000">
            <a:off x="21437095" y="27979175"/>
            <a:ext cx="653099" cy="602341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39" name="TextBox 138">
            <a:extLst>
              <a:ext uri="{FF2B5EF4-FFF2-40B4-BE49-F238E27FC236}">
                <a16:creationId xmlns:a16="http://schemas.microsoft.com/office/drawing/2014/main" id="{A0C3569C-B130-F4DB-2157-EEF7A5F572DB}"/>
              </a:ext>
            </a:extLst>
          </p:cNvPr>
          <p:cNvSpPr txBox="1"/>
          <p:nvPr/>
        </p:nvSpPr>
        <p:spPr>
          <a:xfrm>
            <a:off x="19406038" y="31409777"/>
            <a:ext cx="4908716" cy="477054"/>
          </a:xfrm>
          <a:prstGeom prst="rect">
            <a:avLst/>
          </a:prstGeom>
          <a:noFill/>
        </p:spPr>
        <p:txBody>
          <a:bodyPr wrap="none" rtlCol="0">
            <a:spAutoFit/>
          </a:bodyPr>
          <a:lstStyle/>
          <a:p>
            <a:r>
              <a:rPr lang="en-US" sz="2500" dirty="0">
                <a:latin typeface="Open Sans" panose="020B0606030504020204" pitchFamily="34" charset="0"/>
                <a:ea typeface="Open Sans" panose="020B0606030504020204" pitchFamily="34" charset="0"/>
                <a:cs typeface="Open Sans" panose="020B0606030504020204" pitchFamily="34" charset="0"/>
              </a:rPr>
              <a:t>Gather into last Quantum Node</a:t>
            </a:r>
          </a:p>
        </p:txBody>
      </p:sp>
      <p:sp>
        <p:nvSpPr>
          <p:cNvPr id="140" name="TextBox 139">
            <a:extLst>
              <a:ext uri="{FF2B5EF4-FFF2-40B4-BE49-F238E27FC236}">
                <a16:creationId xmlns:a16="http://schemas.microsoft.com/office/drawing/2014/main" id="{FB2A9188-2DC1-F213-FB37-63C5C60333A3}"/>
              </a:ext>
            </a:extLst>
          </p:cNvPr>
          <p:cNvSpPr txBox="1"/>
          <p:nvPr/>
        </p:nvSpPr>
        <p:spPr>
          <a:xfrm>
            <a:off x="27730606" y="31447269"/>
            <a:ext cx="750526" cy="307777"/>
          </a:xfrm>
          <a:prstGeom prst="rect">
            <a:avLst/>
          </a:prstGeom>
          <a:noFill/>
        </p:spPr>
        <p:txBody>
          <a:bodyPr wrap="none" rtlCol="0">
            <a:spAutoFit/>
          </a:bodyPr>
          <a:lstStyle/>
          <a:p>
            <a:r>
              <a:rPr lang="en-US" dirty="0"/>
              <a:t>(0.313)</a:t>
            </a:r>
          </a:p>
        </p:txBody>
      </p:sp>
      <p:sp>
        <p:nvSpPr>
          <p:cNvPr id="145" name="TextBox 144">
            <a:extLst>
              <a:ext uri="{FF2B5EF4-FFF2-40B4-BE49-F238E27FC236}">
                <a16:creationId xmlns:a16="http://schemas.microsoft.com/office/drawing/2014/main" id="{06A33E40-5691-3D42-6E42-A340CA3EAD6A}"/>
              </a:ext>
            </a:extLst>
          </p:cNvPr>
          <p:cNvSpPr txBox="1"/>
          <p:nvPr/>
        </p:nvSpPr>
        <p:spPr>
          <a:xfrm>
            <a:off x="28372648" y="31445174"/>
            <a:ext cx="750526" cy="307777"/>
          </a:xfrm>
          <a:prstGeom prst="rect">
            <a:avLst/>
          </a:prstGeom>
          <a:noFill/>
        </p:spPr>
        <p:txBody>
          <a:bodyPr wrap="none" rtlCol="0">
            <a:spAutoFit/>
          </a:bodyPr>
          <a:lstStyle/>
          <a:p>
            <a:r>
              <a:rPr lang="en-US" dirty="0"/>
              <a:t>(0.344)</a:t>
            </a:r>
          </a:p>
        </p:txBody>
      </p:sp>
      <mc:AlternateContent xmlns:mc="http://schemas.openxmlformats.org/markup-compatibility/2006">
        <mc:Choice xmlns:a14="http://schemas.microsoft.com/office/drawing/2010/main" Requires="a14">
          <p:sp>
            <p:nvSpPr>
              <p:cNvPr id="108" name="TextBox 107">
                <a:extLst>
                  <a:ext uri="{FF2B5EF4-FFF2-40B4-BE49-F238E27FC236}">
                    <a16:creationId xmlns:a16="http://schemas.microsoft.com/office/drawing/2014/main" id="{5FD4B188-067A-2D00-6B6F-736BD4D4E54F}"/>
                  </a:ext>
                </a:extLst>
              </p:cNvPr>
              <p:cNvSpPr txBox="1"/>
              <p:nvPr/>
            </p:nvSpPr>
            <p:spPr>
              <a:xfrm>
                <a:off x="18696570" y="26789981"/>
                <a:ext cx="5368714" cy="637547"/>
              </a:xfrm>
              <a:prstGeom prst="rect">
                <a:avLst/>
              </a:prstGeom>
              <a:noFill/>
            </p:spPr>
            <p:txBody>
              <a:bodyPr wrap="none" rtlCol="0">
                <a:spAutoFit/>
              </a:bodyPr>
              <a:lstStyle/>
              <a:p>
                <a:r>
                  <a:rPr lang="en-US" sz="2500" dirty="0">
                    <a:latin typeface="Open Sans" panose="020B0606030504020204" pitchFamily="34" charset="0"/>
                    <a:ea typeface="Open Sans" panose="020B0606030504020204" pitchFamily="34" charset="0"/>
                    <a:cs typeface="Open Sans" panose="020B0606030504020204" pitchFamily="34" charset="0"/>
                  </a:rPr>
                  <a:t>Quantum Phase Estimation (</a:t>
                </a:r>
                <a14:m>
                  <m:oMath xmlns:m="http://schemas.openxmlformats.org/officeDocument/2006/math">
                    <m:r>
                      <a:rPr lang="en-US" sz="2500" b="0" i="1" smtClean="0">
                        <a:latin typeface="Cambria Math" panose="02040503050406030204" pitchFamily="18" charset="0"/>
                        <a:ea typeface="Cambria Math" panose="02040503050406030204" pitchFamily="18" charset="0"/>
                      </a:rPr>
                      <m:t>𝜃</m:t>
                    </m:r>
                    <m:r>
                      <a:rPr lang="en-US" sz="2500" b="0" i="1" smtClean="0">
                        <a:latin typeface="Cambria Math" panose="02040503050406030204" pitchFamily="18" charset="0"/>
                        <a:ea typeface="Cambria Math" panose="02040503050406030204" pitchFamily="18" charset="0"/>
                      </a:rPr>
                      <m:t>=</m:t>
                    </m:r>
                    <m:f>
                      <m:fPr>
                        <m:ctrlPr>
                          <a:rPr lang="en-US" sz="2500" i="1" smtClean="0">
                            <a:latin typeface="Cambria Math" panose="02040503050406030204" pitchFamily="18" charset="0"/>
                            <a:ea typeface="Cambria Math" panose="02040503050406030204" pitchFamily="18" charset="0"/>
                          </a:rPr>
                        </m:ctrlPr>
                      </m:fPr>
                      <m:num>
                        <m:r>
                          <a:rPr lang="en-US" sz="2500" b="0" i="1" smtClean="0">
                            <a:latin typeface="Cambria Math" panose="02040503050406030204" pitchFamily="18" charset="0"/>
                            <a:ea typeface="Cambria Math" panose="02040503050406030204" pitchFamily="18" charset="0"/>
                          </a:rPr>
                          <m:t>1</m:t>
                        </m:r>
                      </m:num>
                      <m:den>
                        <m:r>
                          <a:rPr lang="en-US" sz="2500" b="0" i="1" smtClean="0">
                            <a:latin typeface="Cambria Math" panose="02040503050406030204" pitchFamily="18" charset="0"/>
                            <a:ea typeface="Cambria Math" panose="02040503050406030204" pitchFamily="18" charset="0"/>
                          </a:rPr>
                          <m:t>3</m:t>
                        </m:r>
                      </m:den>
                    </m:f>
                  </m:oMath>
                </a14:m>
                <a:r>
                  <a:rPr lang="en-US" sz="2500" dirty="0">
                    <a:latin typeface="Open Sans" panose="020B0606030504020204" pitchFamily="34" charset="0"/>
                    <a:ea typeface="Open Sans" panose="020B0606030504020204" pitchFamily="34" charset="0"/>
                    <a:cs typeface="Open Sans" panose="020B0606030504020204" pitchFamily="34" charset="0"/>
                  </a:rPr>
                  <a:t> )</a:t>
                </a:r>
              </a:p>
            </p:txBody>
          </p:sp>
        </mc:Choice>
        <mc:Fallback>
          <p:sp>
            <p:nvSpPr>
              <p:cNvPr id="108" name="TextBox 107">
                <a:extLst>
                  <a:ext uri="{FF2B5EF4-FFF2-40B4-BE49-F238E27FC236}">
                    <a16:creationId xmlns:a16="http://schemas.microsoft.com/office/drawing/2014/main" id="{5FD4B188-067A-2D00-6B6F-736BD4D4E54F}"/>
                  </a:ext>
                </a:extLst>
              </p:cNvPr>
              <p:cNvSpPr txBox="1">
                <a:spLocks noRot="1" noChangeAspect="1" noMove="1" noResize="1" noEditPoints="1" noAdjustHandles="1" noChangeArrowheads="1" noChangeShapeType="1" noTextEdit="1"/>
              </p:cNvSpPr>
              <p:nvPr/>
            </p:nvSpPr>
            <p:spPr>
              <a:xfrm>
                <a:off x="18696570" y="26789981"/>
                <a:ext cx="5368714" cy="637547"/>
              </a:xfrm>
              <a:prstGeom prst="rect">
                <a:avLst/>
              </a:prstGeom>
              <a:blipFill>
                <a:blip r:embed="rId13"/>
                <a:stretch>
                  <a:fillRect l="-1887" r="-708" b="-9804"/>
                </a:stretch>
              </a:blipFill>
            </p:spPr>
            <p:txBody>
              <a:bodyPr/>
              <a:lstStyle/>
              <a:p>
                <a:r>
                  <a:rPr lang="en-US">
                    <a:noFill/>
                  </a:rPr>
                  <a:t> </a:t>
                </a:r>
              </a:p>
            </p:txBody>
          </p:sp>
        </mc:Fallback>
      </mc:AlternateContent>
    </p:spTree>
    <p:extLst>
      <p:ext uri="{BB962C8B-B14F-4D97-AF65-F5344CB8AC3E}">
        <p14:creationId xmlns:p14="http://schemas.microsoft.com/office/powerpoint/2010/main" val="599110949"/>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1588</TotalTime>
  <Words>4203</Words>
  <Application>Microsoft Macintosh PowerPoint</Application>
  <PresentationFormat>Custom</PresentationFormat>
  <Paragraphs>363</Paragraphs>
  <Slides>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Quattrocento Sans</vt:lpstr>
      <vt:lpstr>Encode Sans</vt:lpstr>
      <vt:lpstr>Arial</vt:lpstr>
      <vt:lpstr>Open Sans</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Chandler Simon</dc:creator>
  <cp:lastModifiedBy>Tommy H. Nguyen</cp:lastModifiedBy>
  <cp:revision>15</cp:revision>
  <dcterms:created xsi:type="dcterms:W3CDTF">2020-01-03T22:24:30Z</dcterms:created>
  <dcterms:modified xsi:type="dcterms:W3CDTF">2023-05-23T14:26:47Z</dcterms:modified>
</cp:coreProperties>
</file>